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152b13e8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c152b13e8e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152b13e8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c152b13e8e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152b13e8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c152b13e8e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c152b13e8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c152b13e8e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152b13e8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c152b13e8e_0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152b13e8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Since we designated 20% of the </a:t>
            </a:r>
            <a:r>
              <a:rPr lang="en-US"/>
              <a:t>dataset for testing, the model had 56 instances to evaluate, mostly of which where mammals.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only 20% of the actual instances of "invertebrates" were correctly identified by the model</a:t>
            </a:r>
            <a:endParaRPr/>
          </a:p>
        </p:txBody>
      </p:sp>
      <p:sp>
        <p:nvSpPr>
          <p:cNvPr id="269" name="Google Shape;269;g2c152b13e8e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152b13e8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Since we designated 20% of the dataset for testing, the model had 56 instances to evaluate, mostly of which where mammals.</a:t>
            </a:r>
            <a:endParaRPr/>
          </a:p>
        </p:txBody>
      </p:sp>
      <p:sp>
        <p:nvSpPr>
          <p:cNvPr id="293" name="Google Shape;293;g2c152b13e8e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152b13e8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c152b13e8e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152b13e8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c152b13e8e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24.png"/><Relationship Id="rId22" Type="http://schemas.openxmlformats.org/officeDocument/2006/relationships/image" Target="../media/image16.png"/><Relationship Id="rId10" Type="http://schemas.openxmlformats.org/officeDocument/2006/relationships/image" Target="../media/image29.png"/><Relationship Id="rId21" Type="http://schemas.openxmlformats.org/officeDocument/2006/relationships/image" Target="../media/image22.png"/><Relationship Id="rId13" Type="http://schemas.openxmlformats.org/officeDocument/2006/relationships/image" Target="../media/image8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5" Type="http://schemas.openxmlformats.org/officeDocument/2006/relationships/image" Target="../media/image7.png"/><Relationship Id="rId14" Type="http://schemas.openxmlformats.org/officeDocument/2006/relationships/image" Target="../media/image4.png"/><Relationship Id="rId17" Type="http://schemas.openxmlformats.org/officeDocument/2006/relationships/image" Target="../media/image11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19" Type="http://schemas.openxmlformats.org/officeDocument/2006/relationships/image" Target="../media/image14.png"/><Relationship Id="rId6" Type="http://schemas.openxmlformats.org/officeDocument/2006/relationships/image" Target="../media/image10.png"/><Relationship Id="rId18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69.png"/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21" Type="http://schemas.openxmlformats.org/officeDocument/2006/relationships/image" Target="../media/image68.png"/><Relationship Id="rId13" Type="http://schemas.openxmlformats.org/officeDocument/2006/relationships/image" Target="../media/image8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5" Type="http://schemas.openxmlformats.org/officeDocument/2006/relationships/image" Target="../media/image7.png"/><Relationship Id="rId14" Type="http://schemas.openxmlformats.org/officeDocument/2006/relationships/image" Target="../media/image4.png"/><Relationship Id="rId17" Type="http://schemas.openxmlformats.org/officeDocument/2006/relationships/image" Target="../media/image11.png"/><Relationship Id="rId16" Type="http://schemas.openxmlformats.org/officeDocument/2006/relationships/image" Target="../media/image13.png"/><Relationship Id="rId5" Type="http://schemas.openxmlformats.org/officeDocument/2006/relationships/image" Target="../media/image74.png"/><Relationship Id="rId19" Type="http://schemas.openxmlformats.org/officeDocument/2006/relationships/image" Target="../media/image14.png"/><Relationship Id="rId6" Type="http://schemas.openxmlformats.org/officeDocument/2006/relationships/image" Target="../media/image10.png"/><Relationship Id="rId18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13" Type="http://schemas.openxmlformats.org/officeDocument/2006/relationships/image" Target="../media/image8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5" Type="http://schemas.openxmlformats.org/officeDocument/2006/relationships/image" Target="../media/image7.png"/><Relationship Id="rId14" Type="http://schemas.openxmlformats.org/officeDocument/2006/relationships/image" Target="../media/image4.png"/><Relationship Id="rId17" Type="http://schemas.openxmlformats.org/officeDocument/2006/relationships/image" Target="../media/image11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19" Type="http://schemas.openxmlformats.org/officeDocument/2006/relationships/image" Target="../media/image72.png"/><Relationship Id="rId6" Type="http://schemas.openxmlformats.org/officeDocument/2006/relationships/image" Target="../media/image10.png"/><Relationship Id="rId18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13" Type="http://schemas.openxmlformats.org/officeDocument/2006/relationships/image" Target="../media/image8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5" Type="http://schemas.openxmlformats.org/officeDocument/2006/relationships/image" Target="../media/image7.png"/><Relationship Id="rId14" Type="http://schemas.openxmlformats.org/officeDocument/2006/relationships/image" Target="../media/image4.png"/><Relationship Id="rId17" Type="http://schemas.openxmlformats.org/officeDocument/2006/relationships/image" Target="../media/image11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19" Type="http://schemas.openxmlformats.org/officeDocument/2006/relationships/image" Target="../media/image19.png"/><Relationship Id="rId6" Type="http://schemas.openxmlformats.org/officeDocument/2006/relationships/image" Target="../media/image10.png"/><Relationship Id="rId18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4.png"/><Relationship Id="rId4" Type="http://schemas.openxmlformats.org/officeDocument/2006/relationships/image" Target="../media/image41.png"/><Relationship Id="rId5" Type="http://schemas.openxmlformats.org/officeDocument/2006/relationships/image" Target="../media/image65.png"/><Relationship Id="rId6" Type="http://schemas.openxmlformats.org/officeDocument/2006/relationships/image" Target="../media/image56.png"/><Relationship Id="rId7" Type="http://schemas.openxmlformats.org/officeDocument/2006/relationships/image" Target="../media/image69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9" Type="http://schemas.openxmlformats.org/officeDocument/2006/relationships/image" Target="../media/image3.png"/><Relationship Id="rId5" Type="http://schemas.openxmlformats.org/officeDocument/2006/relationships/image" Target="../media/image63.png"/><Relationship Id="rId6" Type="http://schemas.openxmlformats.org/officeDocument/2006/relationships/image" Target="../media/image55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hyperlink" Target="https://www.kaggle.com/datasets/uciml/zoo-animal-classification/code" TargetMode="External"/><Relationship Id="rId6" Type="http://schemas.openxmlformats.org/officeDocument/2006/relationships/hyperlink" Target="https://www.openai.com/chatgpt" TargetMode="External"/><Relationship Id="rId7" Type="http://schemas.openxmlformats.org/officeDocument/2006/relationships/hyperlink" Target="https://www.openai.com/chatgpt" TargetMode="External"/><Relationship Id="rId8" Type="http://schemas.openxmlformats.org/officeDocument/2006/relationships/hyperlink" Target="http://www.slideegg.com/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3.png"/><Relationship Id="rId13" Type="http://schemas.openxmlformats.org/officeDocument/2006/relationships/image" Target="../media/image7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image" Target="../media/image73.png"/><Relationship Id="rId14" Type="http://schemas.openxmlformats.org/officeDocument/2006/relationships/image" Target="../media/image41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13" Type="http://schemas.openxmlformats.org/officeDocument/2006/relationships/image" Target="../media/image8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5" Type="http://schemas.openxmlformats.org/officeDocument/2006/relationships/image" Target="../media/image7.png"/><Relationship Id="rId14" Type="http://schemas.openxmlformats.org/officeDocument/2006/relationships/image" Target="../media/image4.png"/><Relationship Id="rId17" Type="http://schemas.openxmlformats.org/officeDocument/2006/relationships/image" Target="../media/image11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19" Type="http://schemas.openxmlformats.org/officeDocument/2006/relationships/image" Target="../media/image57.png"/><Relationship Id="rId6" Type="http://schemas.openxmlformats.org/officeDocument/2006/relationships/image" Target="../media/image10.png"/><Relationship Id="rId18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55.png"/><Relationship Id="rId13" Type="http://schemas.openxmlformats.org/officeDocument/2006/relationships/image" Target="../media/image42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32.png"/><Relationship Id="rId14" Type="http://schemas.openxmlformats.org/officeDocument/2006/relationships/image" Target="../media/image48.png"/><Relationship Id="rId5" Type="http://schemas.openxmlformats.org/officeDocument/2006/relationships/image" Target="../media/image21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9.png"/><Relationship Id="rId9" Type="http://schemas.openxmlformats.org/officeDocument/2006/relationships/image" Target="../media/image58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29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0.png"/><Relationship Id="rId4" Type="http://schemas.openxmlformats.org/officeDocument/2006/relationships/image" Target="../media/image59.png"/><Relationship Id="rId9" Type="http://schemas.openxmlformats.org/officeDocument/2006/relationships/image" Target="../media/image58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56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67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1.png"/><Relationship Id="rId8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66.png"/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13" Type="http://schemas.openxmlformats.org/officeDocument/2006/relationships/image" Target="../media/image4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5" Type="http://schemas.openxmlformats.org/officeDocument/2006/relationships/image" Target="../media/image13.png"/><Relationship Id="rId14" Type="http://schemas.openxmlformats.org/officeDocument/2006/relationships/image" Target="../media/image7.png"/><Relationship Id="rId17" Type="http://schemas.openxmlformats.org/officeDocument/2006/relationships/image" Target="../media/image12.png"/><Relationship Id="rId16" Type="http://schemas.openxmlformats.org/officeDocument/2006/relationships/image" Target="../media/image11.png"/><Relationship Id="rId5" Type="http://schemas.openxmlformats.org/officeDocument/2006/relationships/image" Target="../media/image1.png"/><Relationship Id="rId19" Type="http://schemas.openxmlformats.org/officeDocument/2006/relationships/image" Target="../media/image71.png"/><Relationship Id="rId6" Type="http://schemas.openxmlformats.org/officeDocument/2006/relationships/image" Target="../media/image10.png"/><Relationship Id="rId18" Type="http://schemas.openxmlformats.org/officeDocument/2006/relationships/image" Target="../media/image22.png"/><Relationship Id="rId7" Type="http://schemas.openxmlformats.org/officeDocument/2006/relationships/image" Target="../media/image2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-1171459" y="-212037"/>
            <a:ext cx="15683408" cy="7722802"/>
            <a:chOff x="-880135" y="-133350"/>
            <a:chExt cx="11783176" cy="5802255"/>
          </a:xfrm>
        </p:grpSpPr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 b="0" l="0" r="35408" t="0"/>
            <a:stretch/>
          </p:blipFill>
          <p:spPr>
            <a:xfrm>
              <a:off x="7011250" y="1047750"/>
              <a:ext cx="2208949" cy="4025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565075" y="8213"/>
              <a:ext cx="2881524" cy="1839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66086" y="-70725"/>
              <a:ext cx="3128852" cy="199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/>
            <p:cNvPicPr preferRelativeResize="0"/>
            <p:nvPr/>
          </p:nvPicPr>
          <p:blipFill rotWithShape="1">
            <a:blip r:embed="rId6">
              <a:alphaModFix/>
            </a:blip>
            <a:srcRect b="9543" l="20432" r="0" t="0"/>
            <a:stretch/>
          </p:blipFill>
          <p:spPr>
            <a:xfrm>
              <a:off x="-66675" y="1282675"/>
              <a:ext cx="2845251" cy="39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7200010">
              <a:off x="-359416" y="884335"/>
              <a:ext cx="1159107" cy="1380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5112126" y="3859500"/>
              <a:ext cx="833624" cy="1378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" name="Google Shape;91;p13"/>
            <p:cNvGrpSpPr/>
            <p:nvPr/>
          </p:nvGrpSpPr>
          <p:grpSpPr>
            <a:xfrm>
              <a:off x="4211625" y="182150"/>
              <a:ext cx="709800" cy="709800"/>
              <a:chOff x="1037825" y="122625"/>
              <a:chExt cx="709800" cy="709800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1037825" y="122625"/>
                <a:ext cx="709800" cy="709800"/>
              </a:xfrm>
              <a:prstGeom prst="ellipse">
                <a:avLst/>
              </a:prstGeom>
              <a:solidFill>
                <a:srgbClr val="A8D08C">
                  <a:alpha val="2862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1168475" y="253275"/>
                <a:ext cx="448500" cy="448500"/>
              </a:xfrm>
              <a:prstGeom prst="ellipse">
                <a:avLst/>
              </a:prstGeom>
              <a:solidFill>
                <a:srgbClr val="A8D08C">
                  <a:alpha val="6078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1281275" y="366075"/>
                <a:ext cx="222900" cy="2229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" name="Google Shape;95;p13"/>
            <p:cNvSpPr/>
            <p:nvPr/>
          </p:nvSpPr>
          <p:spPr>
            <a:xfrm>
              <a:off x="5523826" y="859801"/>
              <a:ext cx="362203" cy="136351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5474337" y="421455"/>
              <a:ext cx="293325" cy="136345"/>
            </a:xfrm>
            <a:custGeom>
              <a:rect b="b" l="l" r="r" t="t"/>
              <a:pathLst>
                <a:path extrusionOk="0" h="1229" w="2644">
                  <a:moveTo>
                    <a:pt x="888" y="0"/>
                  </a:moveTo>
                  <a:cubicBezTo>
                    <a:pt x="798" y="0"/>
                    <a:pt x="706" y="25"/>
                    <a:pt x="633" y="77"/>
                  </a:cubicBezTo>
                  <a:cubicBezTo>
                    <a:pt x="428" y="223"/>
                    <a:pt x="300" y="676"/>
                    <a:pt x="462" y="882"/>
                  </a:cubicBezTo>
                  <a:cubicBezTo>
                    <a:pt x="368" y="890"/>
                    <a:pt x="283" y="899"/>
                    <a:pt x="197" y="924"/>
                  </a:cubicBezTo>
                  <a:cubicBezTo>
                    <a:pt x="146" y="933"/>
                    <a:pt x="77" y="967"/>
                    <a:pt x="43" y="1010"/>
                  </a:cubicBezTo>
                  <a:cubicBezTo>
                    <a:pt x="0" y="1061"/>
                    <a:pt x="0" y="1138"/>
                    <a:pt x="60" y="1164"/>
                  </a:cubicBezTo>
                  <a:cubicBezTo>
                    <a:pt x="86" y="1172"/>
                    <a:pt x="112" y="1189"/>
                    <a:pt x="146" y="1189"/>
                  </a:cubicBezTo>
                  <a:cubicBezTo>
                    <a:pt x="467" y="1215"/>
                    <a:pt x="789" y="1228"/>
                    <a:pt x="1112" y="1228"/>
                  </a:cubicBezTo>
                  <a:cubicBezTo>
                    <a:pt x="1547" y="1228"/>
                    <a:pt x="1984" y="1204"/>
                    <a:pt x="2421" y="1155"/>
                  </a:cubicBezTo>
                  <a:cubicBezTo>
                    <a:pt x="2481" y="1147"/>
                    <a:pt x="2550" y="1130"/>
                    <a:pt x="2592" y="1087"/>
                  </a:cubicBezTo>
                  <a:cubicBezTo>
                    <a:pt x="2644" y="1035"/>
                    <a:pt x="2644" y="950"/>
                    <a:pt x="2601" y="890"/>
                  </a:cubicBezTo>
                  <a:cubicBezTo>
                    <a:pt x="2558" y="822"/>
                    <a:pt x="2498" y="779"/>
                    <a:pt x="2430" y="762"/>
                  </a:cubicBezTo>
                  <a:cubicBezTo>
                    <a:pt x="2347" y="724"/>
                    <a:pt x="2260" y="707"/>
                    <a:pt x="2173" y="707"/>
                  </a:cubicBezTo>
                  <a:cubicBezTo>
                    <a:pt x="2080" y="707"/>
                    <a:pt x="1988" y="727"/>
                    <a:pt x="1899" y="762"/>
                  </a:cubicBezTo>
                  <a:cubicBezTo>
                    <a:pt x="1849" y="515"/>
                    <a:pt x="1620" y="361"/>
                    <a:pt x="1385" y="361"/>
                  </a:cubicBezTo>
                  <a:cubicBezTo>
                    <a:pt x="1343" y="361"/>
                    <a:pt x="1300" y="366"/>
                    <a:pt x="1258" y="377"/>
                  </a:cubicBezTo>
                  <a:cubicBezTo>
                    <a:pt x="1300" y="133"/>
                    <a:pt x="1097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3890057" y="3859490"/>
              <a:ext cx="477847" cy="203951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" name="Google Shape;98;p13"/>
            <p:cNvPicPr preferRelativeResize="0"/>
            <p:nvPr/>
          </p:nvPicPr>
          <p:blipFill rotWithShape="1">
            <a:blip r:embed="rId9">
              <a:alphaModFix/>
            </a:blip>
            <a:srcRect b="0" l="0" r="0" t="21722"/>
            <a:stretch/>
          </p:blipFill>
          <p:spPr>
            <a:xfrm>
              <a:off x="-311600" y="-133350"/>
              <a:ext cx="1934274" cy="5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3"/>
            <p:cNvPicPr preferRelativeResize="0"/>
            <p:nvPr/>
          </p:nvPicPr>
          <p:blipFill rotWithShape="1">
            <a:blip r:embed="rId10">
              <a:alphaModFix/>
            </a:blip>
            <a:srcRect b="0" l="0" r="0" t="15710"/>
            <a:stretch/>
          </p:blipFill>
          <p:spPr>
            <a:xfrm>
              <a:off x="616625" y="-133350"/>
              <a:ext cx="2995177" cy="82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3"/>
            <p:cNvPicPr preferRelativeResize="0"/>
            <p:nvPr/>
          </p:nvPicPr>
          <p:blipFill rotWithShape="1">
            <a:blip r:embed="rId11">
              <a:alphaModFix/>
            </a:blip>
            <a:srcRect b="36191" l="0" r="0" t="0"/>
            <a:stretch/>
          </p:blipFill>
          <p:spPr>
            <a:xfrm rot="4500004">
              <a:off x="114866" y="1546037"/>
              <a:ext cx="477847" cy="119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3"/>
            <p:cNvPicPr preferRelativeResize="0"/>
            <p:nvPr/>
          </p:nvPicPr>
          <p:blipFill rotWithShape="1">
            <a:blip r:embed="rId12">
              <a:alphaModFix/>
            </a:blip>
            <a:srcRect b="51052" l="0" r="0" t="0"/>
            <a:stretch/>
          </p:blipFill>
          <p:spPr>
            <a:xfrm>
              <a:off x="-273300" y="4553880"/>
              <a:ext cx="5704476" cy="6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447052" y="412797"/>
              <a:ext cx="584685" cy="43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597091" y="888691"/>
              <a:ext cx="477850" cy="435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355600" y="1133125"/>
              <a:ext cx="390021" cy="23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973825" y="557800"/>
              <a:ext cx="293325" cy="179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 rotWithShape="1">
            <a:blip r:embed="rId12">
              <a:alphaModFix/>
            </a:blip>
            <a:srcRect b="51052" l="0" r="19444" t="0"/>
            <a:stretch/>
          </p:blipFill>
          <p:spPr>
            <a:xfrm>
              <a:off x="4625075" y="4553875"/>
              <a:ext cx="4595126" cy="6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-1709331">
              <a:off x="4458174" y="4559481"/>
              <a:ext cx="990631" cy="929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334197">
              <a:off x="2460901" y="3953075"/>
              <a:ext cx="750254" cy="130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-308259">
              <a:off x="1823597" y="3406474"/>
              <a:ext cx="1093406" cy="1896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flipH="1" rot="-1901179">
              <a:off x="-1001742" y="2311372"/>
              <a:ext cx="3834006" cy="625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64375" y="1232650"/>
              <a:ext cx="1452075" cy="23668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flipH="1" rot="1800001">
              <a:off x="6627451" y="1407088"/>
              <a:ext cx="4458932" cy="46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860521" y="164449"/>
              <a:ext cx="1124025" cy="2820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011250" y="2346212"/>
              <a:ext cx="1452075" cy="32305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3"/>
          <p:cNvGrpSpPr/>
          <p:nvPr/>
        </p:nvGrpSpPr>
        <p:grpSpPr>
          <a:xfrm>
            <a:off x="3925050" y="1856750"/>
            <a:ext cx="5232300" cy="2206542"/>
            <a:chOff x="3925050" y="905223"/>
            <a:chExt cx="5232300" cy="2206542"/>
          </a:xfrm>
        </p:grpSpPr>
        <p:sp>
          <p:nvSpPr>
            <p:cNvPr id="116" name="Google Shape;116;p13"/>
            <p:cNvSpPr txBox="1"/>
            <p:nvPr/>
          </p:nvSpPr>
          <p:spPr>
            <a:xfrm>
              <a:off x="4075003" y="2742465"/>
              <a:ext cx="470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C0C0C"/>
                  </a:solidFill>
                  <a:latin typeface="Georgia"/>
                  <a:ea typeface="Georgia"/>
                  <a:cs typeface="Georgia"/>
                  <a:sym typeface="Georgia"/>
                </a:rPr>
                <a:t>Using supervised machine learning models</a:t>
              </a:r>
              <a:endParaRPr b="0" i="0" sz="1800" u="none" cap="none" strike="noStrike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7" name="Google Shape;117;p13"/>
            <p:cNvSpPr txBox="1"/>
            <p:nvPr/>
          </p:nvSpPr>
          <p:spPr>
            <a:xfrm>
              <a:off x="3925050" y="905223"/>
              <a:ext cx="5232300" cy="17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400">
                  <a:solidFill>
                    <a:srgbClr val="0C0C0C"/>
                  </a:solidFill>
                  <a:latin typeface="Georgia"/>
                  <a:ea typeface="Georgia"/>
                  <a:cs typeface="Georgia"/>
                  <a:sym typeface="Georgia"/>
                </a:rPr>
                <a:t>Animals </a:t>
              </a:r>
              <a:r>
                <a:rPr b="1" lang="en-US" sz="5400">
                  <a:solidFill>
                    <a:srgbClr val="0C0C0C"/>
                  </a:solidFill>
                  <a:latin typeface="Georgia"/>
                  <a:ea typeface="Georgia"/>
                  <a:cs typeface="Georgia"/>
                  <a:sym typeface="Georgia"/>
                </a:rPr>
                <a:t>Classification</a:t>
              </a:r>
              <a:endParaRPr b="1" i="0" sz="4000" u="none" cap="none" strike="noStrike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18" name="Google Shape;118;p13"/>
          <p:cNvSpPr txBox="1"/>
          <p:nvPr/>
        </p:nvSpPr>
        <p:spPr>
          <a:xfrm>
            <a:off x="4483075" y="4871675"/>
            <a:ext cx="163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Michael M.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Daniel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Anthony H.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Lara B.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22"/>
          <p:cNvGrpSpPr/>
          <p:nvPr/>
        </p:nvGrpSpPr>
        <p:grpSpPr>
          <a:xfrm>
            <a:off x="-1087428" y="-5"/>
            <a:ext cx="13279432" cy="7505862"/>
            <a:chOff x="-167847" y="27528"/>
            <a:chExt cx="12421132" cy="7020729"/>
          </a:xfrm>
        </p:grpSpPr>
        <p:pic>
          <p:nvPicPr>
            <p:cNvPr id="378" name="Google Shape;378;p22"/>
            <p:cNvPicPr preferRelativeResize="0"/>
            <p:nvPr/>
          </p:nvPicPr>
          <p:blipFill rotWithShape="1">
            <a:blip r:embed="rId3">
              <a:alphaModFix/>
            </a:blip>
            <a:srcRect b="0" l="0" r="35408" t="0"/>
            <a:stretch/>
          </p:blipFill>
          <p:spPr>
            <a:xfrm>
              <a:off x="9521010" y="1456659"/>
              <a:ext cx="2672827" cy="4870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376" y="198819"/>
              <a:ext cx="3486643" cy="2225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2"/>
            <p:cNvPicPr preferRelativeResize="0"/>
            <p:nvPr/>
          </p:nvPicPr>
          <p:blipFill rotWithShape="1">
            <a:blip r:embed="rId5">
              <a:alphaModFix amt="67000"/>
            </a:blip>
            <a:srcRect b="9111" l="24598" r="25938" t="6677"/>
            <a:stretch/>
          </p:blipFill>
          <p:spPr>
            <a:xfrm rot="497386">
              <a:off x="9975717" y="3338911"/>
              <a:ext cx="1872666" cy="3187805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81" name="Google Shape;381;p22"/>
            <p:cNvPicPr preferRelativeResize="0"/>
            <p:nvPr/>
          </p:nvPicPr>
          <p:blipFill rotWithShape="1">
            <a:blip r:embed="rId6">
              <a:alphaModFix/>
            </a:blip>
            <a:srcRect b="9543" l="20432" r="0" t="0"/>
            <a:stretch/>
          </p:blipFill>
          <p:spPr>
            <a:xfrm>
              <a:off x="816440" y="1740918"/>
              <a:ext cx="3442755" cy="4728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7200010">
              <a:off x="462223" y="1258927"/>
              <a:ext cx="1402520" cy="1670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8834627" y="4858877"/>
              <a:ext cx="1008685" cy="16678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4" name="Google Shape;384;p22"/>
            <p:cNvGrpSpPr/>
            <p:nvPr/>
          </p:nvGrpSpPr>
          <p:grpSpPr>
            <a:xfrm>
              <a:off x="8279327" y="282505"/>
              <a:ext cx="858858" cy="858858"/>
              <a:chOff x="1037825" y="122625"/>
              <a:chExt cx="709800" cy="709800"/>
            </a:xfrm>
          </p:grpSpPr>
          <p:sp>
            <p:nvSpPr>
              <p:cNvPr id="385" name="Google Shape;385;p22"/>
              <p:cNvSpPr/>
              <p:nvPr/>
            </p:nvSpPr>
            <p:spPr>
              <a:xfrm>
                <a:off x="1037825" y="122625"/>
                <a:ext cx="709800" cy="709800"/>
              </a:xfrm>
              <a:prstGeom prst="ellipse">
                <a:avLst/>
              </a:prstGeom>
              <a:solidFill>
                <a:srgbClr val="FFFFFF">
                  <a:alpha val="2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1168475" y="253275"/>
                <a:ext cx="448500" cy="448500"/>
              </a:xfrm>
              <a:prstGeom prst="ellipse">
                <a:avLst/>
              </a:prstGeom>
              <a:solidFill>
                <a:srgbClr val="FFFFFF">
                  <a:alpha val="60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>
                <a:off x="1281275" y="366075"/>
                <a:ext cx="222900" cy="2229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8" name="Google Shape;388;p22"/>
            <p:cNvSpPr/>
            <p:nvPr/>
          </p:nvSpPr>
          <p:spPr>
            <a:xfrm>
              <a:off x="5241699" y="445494"/>
              <a:ext cx="438266" cy="164985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6360402" y="759191"/>
              <a:ext cx="354924" cy="164978"/>
            </a:xfrm>
            <a:custGeom>
              <a:rect b="b" l="l" r="r" t="t"/>
              <a:pathLst>
                <a:path extrusionOk="0" h="1229" w="2644">
                  <a:moveTo>
                    <a:pt x="888" y="0"/>
                  </a:moveTo>
                  <a:cubicBezTo>
                    <a:pt x="798" y="0"/>
                    <a:pt x="706" y="25"/>
                    <a:pt x="633" y="77"/>
                  </a:cubicBezTo>
                  <a:cubicBezTo>
                    <a:pt x="428" y="223"/>
                    <a:pt x="300" y="676"/>
                    <a:pt x="462" y="882"/>
                  </a:cubicBezTo>
                  <a:cubicBezTo>
                    <a:pt x="368" y="890"/>
                    <a:pt x="283" y="899"/>
                    <a:pt x="197" y="924"/>
                  </a:cubicBezTo>
                  <a:cubicBezTo>
                    <a:pt x="146" y="933"/>
                    <a:pt x="77" y="967"/>
                    <a:pt x="43" y="1010"/>
                  </a:cubicBezTo>
                  <a:cubicBezTo>
                    <a:pt x="0" y="1061"/>
                    <a:pt x="0" y="1138"/>
                    <a:pt x="60" y="1164"/>
                  </a:cubicBezTo>
                  <a:cubicBezTo>
                    <a:pt x="86" y="1172"/>
                    <a:pt x="112" y="1189"/>
                    <a:pt x="146" y="1189"/>
                  </a:cubicBezTo>
                  <a:cubicBezTo>
                    <a:pt x="467" y="1215"/>
                    <a:pt x="789" y="1228"/>
                    <a:pt x="1112" y="1228"/>
                  </a:cubicBezTo>
                  <a:cubicBezTo>
                    <a:pt x="1547" y="1228"/>
                    <a:pt x="1984" y="1204"/>
                    <a:pt x="2421" y="1155"/>
                  </a:cubicBezTo>
                  <a:cubicBezTo>
                    <a:pt x="2481" y="1147"/>
                    <a:pt x="2550" y="1130"/>
                    <a:pt x="2592" y="1087"/>
                  </a:cubicBezTo>
                  <a:cubicBezTo>
                    <a:pt x="2644" y="1035"/>
                    <a:pt x="2644" y="950"/>
                    <a:pt x="2601" y="890"/>
                  </a:cubicBezTo>
                  <a:cubicBezTo>
                    <a:pt x="2558" y="822"/>
                    <a:pt x="2498" y="779"/>
                    <a:pt x="2430" y="762"/>
                  </a:cubicBezTo>
                  <a:cubicBezTo>
                    <a:pt x="2347" y="724"/>
                    <a:pt x="2260" y="707"/>
                    <a:pt x="2173" y="707"/>
                  </a:cubicBezTo>
                  <a:cubicBezTo>
                    <a:pt x="2080" y="707"/>
                    <a:pt x="1988" y="727"/>
                    <a:pt x="1899" y="762"/>
                  </a:cubicBezTo>
                  <a:cubicBezTo>
                    <a:pt x="1849" y="515"/>
                    <a:pt x="1620" y="361"/>
                    <a:pt x="1385" y="361"/>
                  </a:cubicBezTo>
                  <a:cubicBezTo>
                    <a:pt x="1343" y="361"/>
                    <a:pt x="1300" y="366"/>
                    <a:pt x="1258" y="377"/>
                  </a:cubicBezTo>
                  <a:cubicBezTo>
                    <a:pt x="1300" y="133"/>
                    <a:pt x="1097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5171753" y="5473454"/>
              <a:ext cx="578198" cy="246780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1" name="Google Shape;391;p22"/>
            <p:cNvPicPr preferRelativeResize="0"/>
            <p:nvPr/>
          </p:nvPicPr>
          <p:blipFill rotWithShape="1">
            <a:blip r:embed="rId9">
              <a:alphaModFix/>
            </a:blip>
            <a:srcRect b="0" l="0" r="0" t="21722"/>
            <a:stretch/>
          </p:blipFill>
          <p:spPr>
            <a:xfrm>
              <a:off x="520081" y="27528"/>
              <a:ext cx="2340472" cy="672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2"/>
            <p:cNvPicPr preferRelativeResize="0"/>
            <p:nvPr/>
          </p:nvPicPr>
          <p:blipFill rotWithShape="1">
            <a:blip r:embed="rId10">
              <a:alphaModFix/>
            </a:blip>
            <a:srcRect b="0" l="0" r="0" t="15711"/>
            <a:stretch/>
          </p:blipFill>
          <p:spPr>
            <a:xfrm>
              <a:off x="1643233" y="27528"/>
              <a:ext cx="3624165" cy="1000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22"/>
            <p:cNvPicPr preferRelativeResize="0"/>
            <p:nvPr/>
          </p:nvPicPr>
          <p:blipFill rotWithShape="1">
            <a:blip r:embed="rId11">
              <a:alphaModFix/>
            </a:blip>
            <a:srcRect b="36191" l="0" r="0" t="0"/>
            <a:stretch/>
          </p:blipFill>
          <p:spPr>
            <a:xfrm rot="4500005">
              <a:off x="1036105" y="2059587"/>
              <a:ext cx="578195" cy="1446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22"/>
            <p:cNvPicPr preferRelativeResize="0"/>
            <p:nvPr/>
          </p:nvPicPr>
          <p:blipFill rotWithShape="1">
            <a:blip r:embed="rId12">
              <a:alphaModFix/>
            </a:blip>
            <a:srcRect b="51052" l="0" r="0" t="0"/>
            <a:stretch/>
          </p:blipFill>
          <p:spPr>
            <a:xfrm>
              <a:off x="566424" y="5699077"/>
              <a:ext cx="6902414" cy="7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221653" y="377275"/>
              <a:ext cx="707469" cy="526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2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944582" y="1048227"/>
              <a:ext cx="578199" cy="527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382119" y="841677"/>
              <a:ext cx="471925" cy="288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864706" y="1028470"/>
              <a:ext cx="354923" cy="21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22"/>
            <p:cNvPicPr preferRelativeResize="0"/>
            <p:nvPr/>
          </p:nvPicPr>
          <p:blipFill rotWithShape="1">
            <a:blip r:embed="rId12">
              <a:alphaModFix/>
            </a:blip>
            <a:srcRect b="51052" l="0" r="19445" t="0"/>
            <a:stretch/>
          </p:blipFill>
          <p:spPr>
            <a:xfrm>
              <a:off x="6693184" y="5699071"/>
              <a:ext cx="5560101" cy="7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-1709332">
              <a:off x="6291507" y="5705854"/>
              <a:ext cx="1198664" cy="1124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334197">
              <a:off x="3653922" y="5085026"/>
              <a:ext cx="907807" cy="1574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flipH="1" rot="-1901178">
              <a:off x="-314991" y="2985642"/>
              <a:ext cx="4639147" cy="7562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p22"/>
          <p:cNvGrpSpPr/>
          <p:nvPr/>
        </p:nvGrpSpPr>
        <p:grpSpPr>
          <a:xfrm>
            <a:off x="3441750" y="1371750"/>
            <a:ext cx="5308500" cy="4114500"/>
            <a:chOff x="3441750" y="1371750"/>
            <a:chExt cx="5308500" cy="4114500"/>
          </a:xfrm>
        </p:grpSpPr>
        <p:sp>
          <p:nvSpPr>
            <p:cNvPr id="404" name="Google Shape;404;p22"/>
            <p:cNvSpPr/>
            <p:nvPr/>
          </p:nvSpPr>
          <p:spPr>
            <a:xfrm>
              <a:off x="3441750" y="1371750"/>
              <a:ext cx="5308500" cy="411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3739800" y="1602750"/>
              <a:ext cx="4712400" cy="3652500"/>
            </a:xfrm>
            <a:prstGeom prst="ellipse">
              <a:avLst/>
            </a:pr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6" name="Google Shape;406;p22"/>
            <p:cNvGrpSpPr/>
            <p:nvPr/>
          </p:nvGrpSpPr>
          <p:grpSpPr>
            <a:xfrm>
              <a:off x="3805943" y="1758553"/>
              <a:ext cx="4580100" cy="3448622"/>
              <a:chOff x="3828072" y="2080244"/>
              <a:chExt cx="4580100" cy="3448622"/>
            </a:xfrm>
          </p:grpSpPr>
          <p:sp>
            <p:nvSpPr>
              <p:cNvPr id="407" name="Google Shape;407;p22"/>
              <p:cNvSpPr/>
              <p:nvPr/>
            </p:nvSpPr>
            <p:spPr>
              <a:xfrm>
                <a:off x="3828072" y="2080244"/>
                <a:ext cx="4580100" cy="10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00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PyCaret</a:t>
                </a:r>
                <a:endParaRPr b="1" sz="27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408" name="Google Shape;408;p22"/>
              <p:cNvSpPr/>
              <p:nvPr/>
            </p:nvSpPr>
            <p:spPr>
              <a:xfrm>
                <a:off x="3970429" y="2620366"/>
                <a:ext cx="4295400" cy="290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>
                    <a:latin typeface="Times New Roman"/>
                    <a:ea typeface="Times New Roman"/>
                    <a:cs typeface="Times New Roman"/>
                    <a:sym typeface="Times New Roman"/>
                  </a:rPr>
                  <a:t>We used the PyCaret library to </a:t>
                </a:r>
                <a:r>
                  <a:rPr lang="en-US" sz="2300">
                    <a:latin typeface="Times New Roman"/>
                    <a:ea typeface="Times New Roman"/>
                    <a:cs typeface="Times New Roman"/>
                    <a:sym typeface="Times New Roman"/>
                  </a:rPr>
                  <a:t>efficiently</a:t>
                </a:r>
                <a:r>
                  <a:rPr lang="en-US" sz="2300">
                    <a:latin typeface="Times New Roman"/>
                    <a:ea typeface="Times New Roman"/>
                    <a:cs typeface="Times New Roman"/>
                    <a:sym typeface="Times New Roman"/>
                  </a:rPr>
                  <a:t> experiment with different ML models.</a:t>
                </a:r>
                <a:endParaRPr sz="23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>
                    <a:latin typeface="Times New Roman"/>
                    <a:ea typeface="Times New Roman"/>
                    <a:cs typeface="Times New Roman"/>
                    <a:sym typeface="Times New Roman"/>
                  </a:rPr>
                  <a:t>We were able to compare 9 different models, one of which we attempted to deploy!</a:t>
                </a:r>
                <a:endParaRPr sz="23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pic>
        <p:nvPicPr>
          <p:cNvPr id="409" name="Google Shape;409;p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1108344">
            <a:off x="791759" y="1285759"/>
            <a:ext cx="1932712" cy="315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518411" y="5748361"/>
            <a:ext cx="1231845" cy="1049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018225" y="752613"/>
            <a:ext cx="27813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23"/>
          <p:cNvGrpSpPr/>
          <p:nvPr/>
        </p:nvGrpSpPr>
        <p:grpSpPr>
          <a:xfrm>
            <a:off x="-1053553" y="-36005"/>
            <a:ext cx="13550671" cy="7505862"/>
            <a:chOff x="-167847" y="27528"/>
            <a:chExt cx="12674839" cy="7020729"/>
          </a:xfrm>
        </p:grpSpPr>
        <p:pic>
          <p:nvPicPr>
            <p:cNvPr id="417" name="Google Shape;417;p23"/>
            <p:cNvPicPr preferRelativeResize="0"/>
            <p:nvPr/>
          </p:nvPicPr>
          <p:blipFill rotWithShape="1">
            <a:blip r:embed="rId3">
              <a:alphaModFix/>
            </a:blip>
            <a:srcRect b="0" l="0" r="35408" t="0"/>
            <a:stretch/>
          </p:blipFill>
          <p:spPr>
            <a:xfrm>
              <a:off x="9521010" y="1456659"/>
              <a:ext cx="2672827" cy="4870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376" y="198819"/>
              <a:ext cx="3486643" cy="2225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21081" y="103304"/>
              <a:ext cx="3785911" cy="2416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23"/>
            <p:cNvPicPr preferRelativeResize="0"/>
            <p:nvPr/>
          </p:nvPicPr>
          <p:blipFill rotWithShape="1">
            <a:blip r:embed="rId6">
              <a:alphaModFix/>
            </a:blip>
            <a:srcRect b="9543" l="20432" r="0" t="0"/>
            <a:stretch/>
          </p:blipFill>
          <p:spPr>
            <a:xfrm>
              <a:off x="816440" y="1740918"/>
              <a:ext cx="3442755" cy="4728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7200010">
              <a:off x="462223" y="1258927"/>
              <a:ext cx="1402520" cy="1670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8834627" y="4858877"/>
              <a:ext cx="1008685" cy="16678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3" name="Google Shape;423;p23"/>
            <p:cNvGrpSpPr/>
            <p:nvPr/>
          </p:nvGrpSpPr>
          <p:grpSpPr>
            <a:xfrm>
              <a:off x="8279327" y="282505"/>
              <a:ext cx="858858" cy="858858"/>
              <a:chOff x="1037825" y="122625"/>
              <a:chExt cx="709800" cy="709800"/>
            </a:xfrm>
          </p:grpSpPr>
          <p:sp>
            <p:nvSpPr>
              <p:cNvPr id="424" name="Google Shape;424;p23"/>
              <p:cNvSpPr/>
              <p:nvPr/>
            </p:nvSpPr>
            <p:spPr>
              <a:xfrm>
                <a:off x="1037825" y="122625"/>
                <a:ext cx="709800" cy="709800"/>
              </a:xfrm>
              <a:prstGeom prst="ellipse">
                <a:avLst/>
              </a:prstGeom>
              <a:solidFill>
                <a:srgbClr val="FFFFFF">
                  <a:alpha val="2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>
                <a:off x="1168475" y="253275"/>
                <a:ext cx="448500" cy="448500"/>
              </a:xfrm>
              <a:prstGeom prst="ellipse">
                <a:avLst/>
              </a:prstGeom>
              <a:solidFill>
                <a:srgbClr val="FFFFFF">
                  <a:alpha val="60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>
                <a:off x="1281275" y="366075"/>
                <a:ext cx="222900" cy="2229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7" name="Google Shape;427;p23"/>
            <p:cNvSpPr/>
            <p:nvPr/>
          </p:nvSpPr>
          <p:spPr>
            <a:xfrm>
              <a:off x="5241699" y="445494"/>
              <a:ext cx="438266" cy="164985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6360402" y="759191"/>
              <a:ext cx="354924" cy="164978"/>
            </a:xfrm>
            <a:custGeom>
              <a:rect b="b" l="l" r="r" t="t"/>
              <a:pathLst>
                <a:path extrusionOk="0" h="1229" w="2644">
                  <a:moveTo>
                    <a:pt x="888" y="0"/>
                  </a:moveTo>
                  <a:cubicBezTo>
                    <a:pt x="798" y="0"/>
                    <a:pt x="706" y="25"/>
                    <a:pt x="633" y="77"/>
                  </a:cubicBezTo>
                  <a:cubicBezTo>
                    <a:pt x="428" y="223"/>
                    <a:pt x="300" y="676"/>
                    <a:pt x="462" y="882"/>
                  </a:cubicBezTo>
                  <a:cubicBezTo>
                    <a:pt x="368" y="890"/>
                    <a:pt x="283" y="899"/>
                    <a:pt x="197" y="924"/>
                  </a:cubicBezTo>
                  <a:cubicBezTo>
                    <a:pt x="146" y="933"/>
                    <a:pt x="77" y="967"/>
                    <a:pt x="43" y="1010"/>
                  </a:cubicBezTo>
                  <a:cubicBezTo>
                    <a:pt x="0" y="1061"/>
                    <a:pt x="0" y="1138"/>
                    <a:pt x="60" y="1164"/>
                  </a:cubicBezTo>
                  <a:cubicBezTo>
                    <a:pt x="86" y="1172"/>
                    <a:pt x="112" y="1189"/>
                    <a:pt x="146" y="1189"/>
                  </a:cubicBezTo>
                  <a:cubicBezTo>
                    <a:pt x="467" y="1215"/>
                    <a:pt x="789" y="1228"/>
                    <a:pt x="1112" y="1228"/>
                  </a:cubicBezTo>
                  <a:cubicBezTo>
                    <a:pt x="1547" y="1228"/>
                    <a:pt x="1984" y="1204"/>
                    <a:pt x="2421" y="1155"/>
                  </a:cubicBezTo>
                  <a:cubicBezTo>
                    <a:pt x="2481" y="1147"/>
                    <a:pt x="2550" y="1130"/>
                    <a:pt x="2592" y="1087"/>
                  </a:cubicBezTo>
                  <a:cubicBezTo>
                    <a:pt x="2644" y="1035"/>
                    <a:pt x="2644" y="950"/>
                    <a:pt x="2601" y="890"/>
                  </a:cubicBezTo>
                  <a:cubicBezTo>
                    <a:pt x="2558" y="822"/>
                    <a:pt x="2498" y="779"/>
                    <a:pt x="2430" y="762"/>
                  </a:cubicBezTo>
                  <a:cubicBezTo>
                    <a:pt x="2347" y="724"/>
                    <a:pt x="2260" y="707"/>
                    <a:pt x="2173" y="707"/>
                  </a:cubicBezTo>
                  <a:cubicBezTo>
                    <a:pt x="2080" y="707"/>
                    <a:pt x="1988" y="727"/>
                    <a:pt x="1899" y="762"/>
                  </a:cubicBezTo>
                  <a:cubicBezTo>
                    <a:pt x="1849" y="515"/>
                    <a:pt x="1620" y="361"/>
                    <a:pt x="1385" y="361"/>
                  </a:cubicBezTo>
                  <a:cubicBezTo>
                    <a:pt x="1343" y="361"/>
                    <a:pt x="1300" y="366"/>
                    <a:pt x="1258" y="377"/>
                  </a:cubicBezTo>
                  <a:cubicBezTo>
                    <a:pt x="1300" y="133"/>
                    <a:pt x="1097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5171753" y="5473454"/>
              <a:ext cx="578198" cy="246780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0" name="Google Shape;430;p23"/>
            <p:cNvPicPr preferRelativeResize="0"/>
            <p:nvPr/>
          </p:nvPicPr>
          <p:blipFill rotWithShape="1">
            <a:blip r:embed="rId9">
              <a:alphaModFix/>
            </a:blip>
            <a:srcRect b="0" l="0" r="0" t="21722"/>
            <a:stretch/>
          </p:blipFill>
          <p:spPr>
            <a:xfrm>
              <a:off x="520081" y="27528"/>
              <a:ext cx="2340472" cy="672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23"/>
            <p:cNvPicPr preferRelativeResize="0"/>
            <p:nvPr/>
          </p:nvPicPr>
          <p:blipFill rotWithShape="1">
            <a:blip r:embed="rId10">
              <a:alphaModFix/>
            </a:blip>
            <a:srcRect b="0" l="0" r="0" t="15711"/>
            <a:stretch/>
          </p:blipFill>
          <p:spPr>
            <a:xfrm>
              <a:off x="1643233" y="27528"/>
              <a:ext cx="3624165" cy="1000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3"/>
            <p:cNvPicPr preferRelativeResize="0"/>
            <p:nvPr/>
          </p:nvPicPr>
          <p:blipFill rotWithShape="1">
            <a:blip r:embed="rId11">
              <a:alphaModFix/>
            </a:blip>
            <a:srcRect b="36191" l="0" r="0" t="0"/>
            <a:stretch/>
          </p:blipFill>
          <p:spPr>
            <a:xfrm rot="4500005">
              <a:off x="1036105" y="2059587"/>
              <a:ext cx="578195" cy="1446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3"/>
            <p:cNvPicPr preferRelativeResize="0"/>
            <p:nvPr/>
          </p:nvPicPr>
          <p:blipFill rotWithShape="1">
            <a:blip r:embed="rId12">
              <a:alphaModFix/>
            </a:blip>
            <a:srcRect b="51052" l="0" r="0" t="0"/>
            <a:stretch/>
          </p:blipFill>
          <p:spPr>
            <a:xfrm>
              <a:off x="566424" y="5699077"/>
              <a:ext cx="6902414" cy="7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221653" y="377275"/>
              <a:ext cx="707469" cy="526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944582" y="1048227"/>
              <a:ext cx="578199" cy="527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382119" y="841677"/>
              <a:ext cx="471925" cy="288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864706" y="1028470"/>
              <a:ext cx="354923" cy="21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23"/>
            <p:cNvPicPr preferRelativeResize="0"/>
            <p:nvPr/>
          </p:nvPicPr>
          <p:blipFill rotWithShape="1">
            <a:blip r:embed="rId12">
              <a:alphaModFix/>
            </a:blip>
            <a:srcRect b="51052" l="0" r="19445" t="0"/>
            <a:stretch/>
          </p:blipFill>
          <p:spPr>
            <a:xfrm>
              <a:off x="6693184" y="5699071"/>
              <a:ext cx="5560101" cy="7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-1709332">
              <a:off x="6291507" y="5705854"/>
              <a:ext cx="1198664" cy="1124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2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334197">
              <a:off x="3653922" y="5085026"/>
              <a:ext cx="907807" cy="1574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flipH="1" rot="-1901178">
              <a:off x="-314991" y="2985642"/>
              <a:ext cx="4639147" cy="7562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2" name="Google Shape;442;p23"/>
          <p:cNvPicPr preferRelativeResize="0"/>
          <p:nvPr/>
        </p:nvPicPr>
        <p:blipFill rotWithShape="1">
          <a:blip r:embed="rId19">
            <a:alphaModFix/>
          </a:blip>
          <a:srcRect b="33871" l="0" r="0" t="0"/>
          <a:stretch/>
        </p:blipFill>
        <p:spPr>
          <a:xfrm>
            <a:off x="1659525" y="2906875"/>
            <a:ext cx="9410700" cy="37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3"/>
          <p:cNvSpPr txBox="1"/>
          <p:nvPr/>
        </p:nvSpPr>
        <p:spPr>
          <a:xfrm>
            <a:off x="2754850" y="349450"/>
            <a:ext cx="6348300" cy="786300"/>
          </a:xfrm>
          <a:prstGeom prst="rect">
            <a:avLst/>
          </a:prstGeom>
          <a:solidFill>
            <a:srgbClr val="FFFFFF">
              <a:alpha val="666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PyCaret</a:t>
            </a:r>
            <a:endParaRPr b="1"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4" name="Google Shape;444;p23"/>
          <p:cNvSpPr/>
          <p:nvPr/>
        </p:nvSpPr>
        <p:spPr>
          <a:xfrm>
            <a:off x="265000" y="3363475"/>
            <a:ext cx="1252200" cy="26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3"/>
          <p:cNvSpPr/>
          <p:nvPr/>
        </p:nvSpPr>
        <p:spPr>
          <a:xfrm>
            <a:off x="265000" y="4098300"/>
            <a:ext cx="1252200" cy="26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714776" y="1854655"/>
            <a:ext cx="2137725" cy="17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3"/>
          <p:cNvSpPr txBox="1"/>
          <p:nvPr/>
        </p:nvSpPr>
        <p:spPr>
          <a:xfrm>
            <a:off x="3235300" y="1555413"/>
            <a:ext cx="53874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 of how PyCaret compared the best models for our data.</a:t>
            </a:r>
            <a:endParaRPr sz="2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24"/>
          <p:cNvGrpSpPr/>
          <p:nvPr/>
        </p:nvGrpSpPr>
        <p:grpSpPr>
          <a:xfrm>
            <a:off x="-1171458" y="-212037"/>
            <a:ext cx="15683407" cy="7722801"/>
            <a:chOff x="-880135" y="-133350"/>
            <a:chExt cx="11783175" cy="5802255"/>
          </a:xfrm>
        </p:grpSpPr>
        <p:pic>
          <p:nvPicPr>
            <p:cNvPr id="453" name="Google Shape;453;p24"/>
            <p:cNvPicPr preferRelativeResize="0"/>
            <p:nvPr/>
          </p:nvPicPr>
          <p:blipFill rotWithShape="1">
            <a:blip r:embed="rId3">
              <a:alphaModFix/>
            </a:blip>
            <a:srcRect b="0" l="0" r="35408" t="0"/>
            <a:stretch/>
          </p:blipFill>
          <p:spPr>
            <a:xfrm>
              <a:off x="7011250" y="1047750"/>
              <a:ext cx="2208949" cy="4025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565075" y="8213"/>
              <a:ext cx="2881524" cy="1839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66086" y="-70725"/>
              <a:ext cx="3128852" cy="199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4"/>
            <p:cNvPicPr preferRelativeResize="0"/>
            <p:nvPr/>
          </p:nvPicPr>
          <p:blipFill rotWithShape="1">
            <a:blip r:embed="rId6">
              <a:alphaModFix/>
            </a:blip>
            <a:srcRect b="9543" l="20432" r="0" t="0"/>
            <a:stretch/>
          </p:blipFill>
          <p:spPr>
            <a:xfrm>
              <a:off x="-66675" y="1282675"/>
              <a:ext cx="2845251" cy="39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7200010">
              <a:off x="-359416" y="884335"/>
              <a:ext cx="1159107" cy="1380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5112126" y="3859500"/>
              <a:ext cx="833624" cy="1378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9" name="Google Shape;459;p24"/>
            <p:cNvGrpSpPr/>
            <p:nvPr/>
          </p:nvGrpSpPr>
          <p:grpSpPr>
            <a:xfrm>
              <a:off x="4211625" y="182150"/>
              <a:ext cx="709800" cy="709800"/>
              <a:chOff x="1037825" y="122625"/>
              <a:chExt cx="709800" cy="709800"/>
            </a:xfrm>
          </p:grpSpPr>
          <p:sp>
            <p:nvSpPr>
              <p:cNvPr id="460" name="Google Shape;460;p24"/>
              <p:cNvSpPr/>
              <p:nvPr/>
            </p:nvSpPr>
            <p:spPr>
              <a:xfrm>
                <a:off x="1037825" y="122625"/>
                <a:ext cx="709800" cy="709800"/>
              </a:xfrm>
              <a:prstGeom prst="ellipse">
                <a:avLst/>
              </a:prstGeom>
              <a:solidFill>
                <a:srgbClr val="A8D08C">
                  <a:alpha val="2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>
                <a:off x="1168475" y="253275"/>
                <a:ext cx="448500" cy="448500"/>
              </a:xfrm>
              <a:prstGeom prst="ellipse">
                <a:avLst/>
              </a:prstGeom>
              <a:solidFill>
                <a:srgbClr val="A8D08C">
                  <a:alpha val="60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4"/>
              <p:cNvSpPr/>
              <p:nvPr/>
            </p:nvSpPr>
            <p:spPr>
              <a:xfrm>
                <a:off x="1281275" y="366075"/>
                <a:ext cx="222900" cy="2229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3" name="Google Shape;463;p24"/>
            <p:cNvSpPr/>
            <p:nvPr/>
          </p:nvSpPr>
          <p:spPr>
            <a:xfrm>
              <a:off x="5523826" y="859801"/>
              <a:ext cx="362203" cy="136351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474337" y="421455"/>
              <a:ext cx="293325" cy="136345"/>
            </a:xfrm>
            <a:custGeom>
              <a:rect b="b" l="l" r="r" t="t"/>
              <a:pathLst>
                <a:path extrusionOk="0" h="1229" w="2644">
                  <a:moveTo>
                    <a:pt x="888" y="0"/>
                  </a:moveTo>
                  <a:cubicBezTo>
                    <a:pt x="798" y="0"/>
                    <a:pt x="706" y="25"/>
                    <a:pt x="633" y="77"/>
                  </a:cubicBezTo>
                  <a:cubicBezTo>
                    <a:pt x="428" y="223"/>
                    <a:pt x="300" y="676"/>
                    <a:pt x="462" y="882"/>
                  </a:cubicBezTo>
                  <a:cubicBezTo>
                    <a:pt x="368" y="890"/>
                    <a:pt x="283" y="899"/>
                    <a:pt x="197" y="924"/>
                  </a:cubicBezTo>
                  <a:cubicBezTo>
                    <a:pt x="146" y="933"/>
                    <a:pt x="77" y="967"/>
                    <a:pt x="43" y="1010"/>
                  </a:cubicBezTo>
                  <a:cubicBezTo>
                    <a:pt x="0" y="1061"/>
                    <a:pt x="0" y="1138"/>
                    <a:pt x="60" y="1164"/>
                  </a:cubicBezTo>
                  <a:cubicBezTo>
                    <a:pt x="86" y="1172"/>
                    <a:pt x="112" y="1189"/>
                    <a:pt x="146" y="1189"/>
                  </a:cubicBezTo>
                  <a:cubicBezTo>
                    <a:pt x="467" y="1215"/>
                    <a:pt x="789" y="1228"/>
                    <a:pt x="1112" y="1228"/>
                  </a:cubicBezTo>
                  <a:cubicBezTo>
                    <a:pt x="1547" y="1228"/>
                    <a:pt x="1984" y="1204"/>
                    <a:pt x="2421" y="1155"/>
                  </a:cubicBezTo>
                  <a:cubicBezTo>
                    <a:pt x="2481" y="1147"/>
                    <a:pt x="2550" y="1130"/>
                    <a:pt x="2592" y="1087"/>
                  </a:cubicBezTo>
                  <a:cubicBezTo>
                    <a:pt x="2644" y="1035"/>
                    <a:pt x="2644" y="950"/>
                    <a:pt x="2601" y="890"/>
                  </a:cubicBezTo>
                  <a:cubicBezTo>
                    <a:pt x="2558" y="822"/>
                    <a:pt x="2498" y="779"/>
                    <a:pt x="2430" y="762"/>
                  </a:cubicBezTo>
                  <a:cubicBezTo>
                    <a:pt x="2347" y="724"/>
                    <a:pt x="2260" y="707"/>
                    <a:pt x="2173" y="707"/>
                  </a:cubicBezTo>
                  <a:cubicBezTo>
                    <a:pt x="2080" y="707"/>
                    <a:pt x="1988" y="727"/>
                    <a:pt x="1899" y="762"/>
                  </a:cubicBezTo>
                  <a:cubicBezTo>
                    <a:pt x="1849" y="515"/>
                    <a:pt x="1620" y="361"/>
                    <a:pt x="1385" y="361"/>
                  </a:cubicBezTo>
                  <a:cubicBezTo>
                    <a:pt x="1343" y="361"/>
                    <a:pt x="1300" y="366"/>
                    <a:pt x="1258" y="377"/>
                  </a:cubicBezTo>
                  <a:cubicBezTo>
                    <a:pt x="1300" y="133"/>
                    <a:pt x="1097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890057" y="3859490"/>
              <a:ext cx="477847" cy="203951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6" name="Google Shape;466;p24"/>
            <p:cNvPicPr preferRelativeResize="0"/>
            <p:nvPr/>
          </p:nvPicPr>
          <p:blipFill rotWithShape="1">
            <a:blip r:embed="rId9">
              <a:alphaModFix/>
            </a:blip>
            <a:srcRect b="0" l="0" r="0" t="21722"/>
            <a:stretch/>
          </p:blipFill>
          <p:spPr>
            <a:xfrm>
              <a:off x="-311600" y="-133350"/>
              <a:ext cx="1934274" cy="5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24"/>
            <p:cNvPicPr preferRelativeResize="0"/>
            <p:nvPr/>
          </p:nvPicPr>
          <p:blipFill rotWithShape="1">
            <a:blip r:embed="rId10">
              <a:alphaModFix/>
            </a:blip>
            <a:srcRect b="0" l="0" r="0" t="15711"/>
            <a:stretch/>
          </p:blipFill>
          <p:spPr>
            <a:xfrm>
              <a:off x="616625" y="-133350"/>
              <a:ext cx="2995177" cy="82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24"/>
            <p:cNvPicPr preferRelativeResize="0"/>
            <p:nvPr/>
          </p:nvPicPr>
          <p:blipFill rotWithShape="1">
            <a:blip r:embed="rId11">
              <a:alphaModFix/>
            </a:blip>
            <a:srcRect b="36191" l="0" r="0" t="0"/>
            <a:stretch/>
          </p:blipFill>
          <p:spPr>
            <a:xfrm rot="4500003">
              <a:off x="114866" y="1546038"/>
              <a:ext cx="477847" cy="119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4"/>
            <p:cNvPicPr preferRelativeResize="0"/>
            <p:nvPr/>
          </p:nvPicPr>
          <p:blipFill rotWithShape="1">
            <a:blip r:embed="rId12">
              <a:alphaModFix/>
            </a:blip>
            <a:srcRect b="51052" l="0" r="0" t="0"/>
            <a:stretch/>
          </p:blipFill>
          <p:spPr>
            <a:xfrm>
              <a:off x="-273300" y="4553880"/>
              <a:ext cx="5704476" cy="6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2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447052" y="412797"/>
              <a:ext cx="584685" cy="43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2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242639" y="770509"/>
              <a:ext cx="477850" cy="435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2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877125" y="883670"/>
              <a:ext cx="390021" cy="23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2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973825" y="557800"/>
              <a:ext cx="293325" cy="179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24"/>
            <p:cNvPicPr preferRelativeResize="0"/>
            <p:nvPr/>
          </p:nvPicPr>
          <p:blipFill rotWithShape="1">
            <a:blip r:embed="rId12">
              <a:alphaModFix/>
            </a:blip>
            <a:srcRect b="51052" l="0" r="19445" t="0"/>
            <a:stretch/>
          </p:blipFill>
          <p:spPr>
            <a:xfrm>
              <a:off x="4625075" y="4553875"/>
              <a:ext cx="4595126" cy="6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2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-1709331">
              <a:off x="4458174" y="4559481"/>
              <a:ext cx="990631" cy="929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2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334197">
              <a:off x="2460901" y="3953075"/>
              <a:ext cx="750254" cy="130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2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-308259">
              <a:off x="1823597" y="3406474"/>
              <a:ext cx="1093406" cy="189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2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flipH="1" rot="-1901179">
              <a:off x="-1001741" y="2311372"/>
              <a:ext cx="3834006" cy="625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2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 flipH="1" rot="1800001">
              <a:off x="6627451" y="1407088"/>
              <a:ext cx="4458932" cy="46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2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011250" y="2346212"/>
              <a:ext cx="1452075" cy="32305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" name="Google Shape;481;p24"/>
          <p:cNvGrpSpPr/>
          <p:nvPr/>
        </p:nvGrpSpPr>
        <p:grpSpPr>
          <a:xfrm>
            <a:off x="3925050" y="1856750"/>
            <a:ext cx="5232300" cy="2206542"/>
            <a:chOff x="3925050" y="905223"/>
            <a:chExt cx="5232300" cy="2206542"/>
          </a:xfrm>
        </p:grpSpPr>
        <p:sp>
          <p:nvSpPr>
            <p:cNvPr id="482" name="Google Shape;482;p24"/>
            <p:cNvSpPr txBox="1"/>
            <p:nvPr/>
          </p:nvSpPr>
          <p:spPr>
            <a:xfrm>
              <a:off x="4075003" y="2742465"/>
              <a:ext cx="4700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3" name="Google Shape;483;p24"/>
            <p:cNvSpPr txBox="1"/>
            <p:nvPr/>
          </p:nvSpPr>
          <p:spPr>
            <a:xfrm>
              <a:off x="3925050" y="905223"/>
              <a:ext cx="5232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4000" u="none" cap="none" strike="noStrike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84" name="Google Shape;484;p24"/>
          <p:cNvSpPr txBox="1"/>
          <p:nvPr/>
        </p:nvSpPr>
        <p:spPr>
          <a:xfrm>
            <a:off x="4483075" y="4871675"/>
            <a:ext cx="1638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24"/>
          <p:cNvSpPr txBox="1"/>
          <p:nvPr/>
        </p:nvSpPr>
        <p:spPr>
          <a:xfrm>
            <a:off x="3526050" y="2406825"/>
            <a:ext cx="5631300" cy="41178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Persisted the trained DT model into a pickle file using </a:t>
            </a:r>
            <a:r>
              <a:rPr lang="en-US" sz="2000">
                <a:solidFill>
                  <a:schemeClr val="dk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joblib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Created a web application on the model using the Flask framework.</a:t>
            </a:r>
            <a:endParaRPr sz="2000">
              <a:solidFill>
                <a:srgbClr val="0C0D0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Currently, app can run on a local computer.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 all requests and results into a log file for inspection and optimization 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Step: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42424"/>
                </a:solidFill>
                <a:latin typeface="Georgia"/>
                <a:ea typeface="Georgia"/>
                <a:cs typeface="Georgia"/>
                <a:sym typeface="Georgia"/>
              </a:rPr>
              <a:t>To deploy our Flask app to a Web server like AWS.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4"/>
          <p:cNvSpPr txBox="1"/>
          <p:nvPr/>
        </p:nvSpPr>
        <p:spPr>
          <a:xfrm>
            <a:off x="3526050" y="1434600"/>
            <a:ext cx="5631300" cy="7716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model to production</a:t>
            </a:r>
            <a:endParaRPr b="1"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25"/>
          <p:cNvGrpSpPr/>
          <p:nvPr/>
        </p:nvGrpSpPr>
        <p:grpSpPr>
          <a:xfrm>
            <a:off x="1400735" y="893989"/>
            <a:ext cx="9449545" cy="5227216"/>
            <a:chOff x="1958562" y="1496830"/>
            <a:chExt cx="8257205" cy="4449451"/>
          </a:xfrm>
        </p:grpSpPr>
        <p:sp>
          <p:nvSpPr>
            <p:cNvPr id="492" name="Google Shape;492;p25"/>
            <p:cNvSpPr/>
            <p:nvPr/>
          </p:nvSpPr>
          <p:spPr>
            <a:xfrm>
              <a:off x="6818897" y="3676166"/>
              <a:ext cx="1707440" cy="386299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5065103" y="1648655"/>
              <a:ext cx="4754981" cy="363841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8534014" y="4552864"/>
              <a:ext cx="1280465" cy="95243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9143811" y="4179402"/>
              <a:ext cx="659960" cy="364883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8516322" y="3934264"/>
              <a:ext cx="325752" cy="372665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8107299" y="3976393"/>
              <a:ext cx="625526" cy="504025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6773005" y="4520997"/>
              <a:ext cx="262397" cy="46274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9139337" y="2605595"/>
              <a:ext cx="308780" cy="48948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9674550" y="5328614"/>
              <a:ext cx="541217" cy="414911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8986708" y="3496124"/>
              <a:ext cx="268862" cy="451042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8794651" y="4109012"/>
              <a:ext cx="214022" cy="266143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6693688" y="1652283"/>
              <a:ext cx="300323" cy="19075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5869178" y="1579728"/>
              <a:ext cx="284333" cy="103889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5355901" y="2276668"/>
              <a:ext cx="133724" cy="135544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8728958" y="4436447"/>
              <a:ext cx="248629" cy="96399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8317915" y="1681100"/>
              <a:ext cx="302690" cy="64159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9208176" y="5528492"/>
              <a:ext cx="145154" cy="113953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7865396" y="3790412"/>
              <a:ext cx="94787" cy="1498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7327672" y="1556703"/>
              <a:ext cx="185591" cy="77412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6051248" y="1557785"/>
              <a:ext cx="136206" cy="65212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8915877" y="4442093"/>
              <a:ext cx="147665" cy="89699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8964339" y="3273192"/>
              <a:ext cx="78249" cy="109828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8955766" y="3737838"/>
              <a:ext cx="87312" cy="113836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6491674" y="1553690"/>
              <a:ext cx="128731" cy="55382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9259091" y="4038563"/>
              <a:ext cx="76286" cy="93386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6645313" y="1544591"/>
              <a:ext cx="100704" cy="58688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9321003" y="1798417"/>
              <a:ext cx="93604" cy="48916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7525357" y="1600090"/>
              <a:ext cx="94152" cy="54972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9073125" y="4254034"/>
              <a:ext cx="89823" cy="47073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6768531" y="1555708"/>
              <a:ext cx="71610" cy="46547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4131344" y="1564836"/>
              <a:ext cx="600589" cy="111232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1958562" y="1496830"/>
              <a:ext cx="3731979" cy="4449451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531795" y="1619399"/>
              <a:ext cx="326733" cy="107282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5336447" y="1933318"/>
              <a:ext cx="246435" cy="111846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383639" y="3325473"/>
              <a:ext cx="304306" cy="132355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3877462" y="1583385"/>
              <a:ext cx="187063" cy="131097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3655994" y="3436003"/>
              <a:ext cx="190556" cy="8654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3925347" y="1963217"/>
              <a:ext cx="149656" cy="75510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3770206" y="1595321"/>
              <a:ext cx="108815" cy="52456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3865484" y="3477927"/>
              <a:ext cx="68377" cy="51871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4320890" y="5807713"/>
              <a:ext cx="72360" cy="45903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3558234" y="3485036"/>
              <a:ext cx="64856" cy="44791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9840341" y="4349731"/>
              <a:ext cx="54696" cy="62667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6660784" y="1852600"/>
              <a:ext cx="63384" cy="44352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9006652" y="4268545"/>
              <a:ext cx="57871" cy="43679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9418648" y="2601968"/>
              <a:ext cx="53195" cy="49384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805823" y="2677624"/>
              <a:ext cx="61883" cy="147656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6220329" y="2918783"/>
              <a:ext cx="108266" cy="53129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6469247" y="2933294"/>
              <a:ext cx="58391" cy="44001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5649730" y="2774667"/>
              <a:ext cx="51867" cy="44674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2" name="Google Shape;54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79905" y="4552864"/>
              <a:ext cx="1008047" cy="1048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497695">
              <a:off x="8624237" y="4314252"/>
              <a:ext cx="1313015" cy="1026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2825110" y="2366525"/>
              <a:ext cx="1421370" cy="1177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1183899">
              <a:off x="7419925" y="2260161"/>
              <a:ext cx="1313000" cy="901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2700000">
              <a:off x="5059731" y="4504577"/>
              <a:ext cx="1231846" cy="10490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" name="Google Shape;547;p25"/>
          <p:cNvSpPr txBox="1"/>
          <p:nvPr/>
        </p:nvSpPr>
        <p:spPr>
          <a:xfrm>
            <a:off x="3075175" y="2792550"/>
            <a:ext cx="6246300" cy="1430100"/>
          </a:xfrm>
          <a:prstGeom prst="rect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Let’s show you our attempt in deploying the ML model into production!</a:t>
            </a:r>
            <a:endParaRPr b="1" sz="2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"/>
          <p:cNvGrpSpPr/>
          <p:nvPr/>
        </p:nvGrpSpPr>
        <p:grpSpPr>
          <a:xfrm>
            <a:off x="-688466" y="-846923"/>
            <a:ext cx="6354747" cy="8458538"/>
            <a:chOff x="-1806673" y="-1868980"/>
            <a:chExt cx="5777043" cy="7689580"/>
          </a:xfrm>
        </p:grpSpPr>
        <p:pic>
          <p:nvPicPr>
            <p:cNvPr id="553" name="Google Shape;55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285875" y="1275950"/>
              <a:ext cx="4772026" cy="359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72650" y="-1136949"/>
              <a:ext cx="2941624" cy="137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363928">
              <a:off x="-1119228" y="4407312"/>
              <a:ext cx="5042952" cy="1150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806673" y="-1868980"/>
              <a:ext cx="4080576" cy="73071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7" name="Google Shape;557;p26"/>
          <p:cNvSpPr txBox="1"/>
          <p:nvPr/>
        </p:nvSpPr>
        <p:spPr>
          <a:xfrm>
            <a:off x="4793325" y="417763"/>
            <a:ext cx="31014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Final Thoughts</a:t>
            </a:r>
            <a:endParaRPr b="1"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8" name="Google Shape;55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160074">
            <a:off x="10106119" y="47793"/>
            <a:ext cx="2123277" cy="199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 rotWithShape="1">
          <a:blip r:embed="rId8">
            <a:alphaModFix/>
          </a:blip>
          <a:srcRect b="0" l="0" r="0" t="15711"/>
          <a:stretch/>
        </p:blipFill>
        <p:spPr>
          <a:xfrm>
            <a:off x="8863204" y="1"/>
            <a:ext cx="3986579" cy="110103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6"/>
          <p:cNvSpPr/>
          <p:nvPr/>
        </p:nvSpPr>
        <p:spPr>
          <a:xfrm>
            <a:off x="3799270" y="858620"/>
            <a:ext cx="1277967" cy="370468"/>
          </a:xfrm>
          <a:custGeom>
            <a:rect b="b" l="l" r="r" t="t"/>
            <a:pathLst>
              <a:path extrusionOk="0" h="4117" w="14202">
                <a:moveTo>
                  <a:pt x="6190" y="1"/>
                </a:moveTo>
                <a:cubicBezTo>
                  <a:pt x="6162" y="1"/>
                  <a:pt x="6135" y="2"/>
                  <a:pt x="6108" y="4"/>
                </a:cubicBezTo>
                <a:cubicBezTo>
                  <a:pt x="5646" y="38"/>
                  <a:pt x="5219" y="329"/>
                  <a:pt x="4962" y="722"/>
                </a:cubicBezTo>
                <a:cubicBezTo>
                  <a:pt x="4722" y="1099"/>
                  <a:pt x="4791" y="1578"/>
                  <a:pt x="4594" y="1877"/>
                </a:cubicBezTo>
                <a:cubicBezTo>
                  <a:pt x="4414" y="2168"/>
                  <a:pt x="3995" y="2313"/>
                  <a:pt x="3756" y="2562"/>
                </a:cubicBezTo>
                <a:cubicBezTo>
                  <a:pt x="3570" y="2740"/>
                  <a:pt x="3328" y="2919"/>
                  <a:pt x="3097" y="2919"/>
                </a:cubicBezTo>
                <a:cubicBezTo>
                  <a:pt x="3030" y="2919"/>
                  <a:pt x="2964" y="2904"/>
                  <a:pt x="2900" y="2869"/>
                </a:cubicBezTo>
                <a:cubicBezTo>
                  <a:pt x="2789" y="2818"/>
                  <a:pt x="2703" y="2707"/>
                  <a:pt x="2609" y="2639"/>
                </a:cubicBezTo>
                <a:cubicBezTo>
                  <a:pt x="2498" y="2553"/>
                  <a:pt x="2360" y="2513"/>
                  <a:pt x="2221" y="2513"/>
                </a:cubicBezTo>
                <a:cubicBezTo>
                  <a:pt x="1985" y="2513"/>
                  <a:pt x="1747" y="2628"/>
                  <a:pt x="1634" y="2827"/>
                </a:cubicBezTo>
                <a:cubicBezTo>
                  <a:pt x="1591" y="2912"/>
                  <a:pt x="1557" y="2998"/>
                  <a:pt x="1497" y="3066"/>
                </a:cubicBezTo>
                <a:cubicBezTo>
                  <a:pt x="1403" y="3152"/>
                  <a:pt x="1258" y="3160"/>
                  <a:pt x="1129" y="3169"/>
                </a:cubicBezTo>
                <a:cubicBezTo>
                  <a:pt x="830" y="3195"/>
                  <a:pt x="548" y="3263"/>
                  <a:pt x="265" y="3383"/>
                </a:cubicBezTo>
                <a:cubicBezTo>
                  <a:pt x="163" y="3426"/>
                  <a:pt x="51" y="3494"/>
                  <a:pt x="34" y="3597"/>
                </a:cubicBezTo>
                <a:cubicBezTo>
                  <a:pt x="0" y="3776"/>
                  <a:pt x="223" y="3896"/>
                  <a:pt x="402" y="3939"/>
                </a:cubicBezTo>
                <a:cubicBezTo>
                  <a:pt x="998" y="4074"/>
                  <a:pt x="1603" y="4117"/>
                  <a:pt x="2211" y="4117"/>
                </a:cubicBezTo>
                <a:cubicBezTo>
                  <a:pt x="2992" y="4117"/>
                  <a:pt x="3777" y="4046"/>
                  <a:pt x="4551" y="4007"/>
                </a:cubicBezTo>
                <a:cubicBezTo>
                  <a:pt x="5420" y="3955"/>
                  <a:pt x="6291" y="3938"/>
                  <a:pt x="7163" y="3938"/>
                </a:cubicBezTo>
                <a:cubicBezTo>
                  <a:pt x="8673" y="3938"/>
                  <a:pt x="10186" y="3988"/>
                  <a:pt x="11698" y="3988"/>
                </a:cubicBezTo>
                <a:cubicBezTo>
                  <a:pt x="12450" y="3988"/>
                  <a:pt x="13202" y="3976"/>
                  <a:pt x="13953" y="3939"/>
                </a:cubicBezTo>
                <a:cubicBezTo>
                  <a:pt x="14030" y="3939"/>
                  <a:pt x="14116" y="3930"/>
                  <a:pt x="14150" y="3862"/>
                </a:cubicBezTo>
                <a:cubicBezTo>
                  <a:pt x="14201" y="3768"/>
                  <a:pt x="14081" y="3665"/>
                  <a:pt x="13979" y="3639"/>
                </a:cubicBezTo>
                <a:cubicBezTo>
                  <a:pt x="13868" y="3622"/>
                  <a:pt x="13748" y="3622"/>
                  <a:pt x="13679" y="3537"/>
                </a:cubicBezTo>
                <a:cubicBezTo>
                  <a:pt x="13602" y="3434"/>
                  <a:pt x="13645" y="3297"/>
                  <a:pt x="13602" y="3177"/>
                </a:cubicBezTo>
                <a:cubicBezTo>
                  <a:pt x="13560" y="3049"/>
                  <a:pt x="13431" y="2981"/>
                  <a:pt x="13312" y="2921"/>
                </a:cubicBezTo>
                <a:cubicBezTo>
                  <a:pt x="12993" y="2781"/>
                  <a:pt x="12646" y="2705"/>
                  <a:pt x="12297" y="2705"/>
                </a:cubicBezTo>
                <a:cubicBezTo>
                  <a:pt x="12261" y="2705"/>
                  <a:pt x="12226" y="2705"/>
                  <a:pt x="12191" y="2707"/>
                </a:cubicBezTo>
                <a:cubicBezTo>
                  <a:pt x="12135" y="2716"/>
                  <a:pt x="12082" y="2722"/>
                  <a:pt x="12030" y="2722"/>
                </a:cubicBezTo>
                <a:cubicBezTo>
                  <a:pt x="11979" y="2722"/>
                  <a:pt x="11930" y="2716"/>
                  <a:pt x="11883" y="2698"/>
                </a:cubicBezTo>
                <a:cubicBezTo>
                  <a:pt x="11652" y="2621"/>
                  <a:pt x="11558" y="2365"/>
                  <a:pt x="11421" y="2177"/>
                </a:cubicBezTo>
                <a:cubicBezTo>
                  <a:pt x="11164" y="1843"/>
                  <a:pt x="10711" y="1723"/>
                  <a:pt x="10300" y="1723"/>
                </a:cubicBezTo>
                <a:cubicBezTo>
                  <a:pt x="9913" y="1723"/>
                  <a:pt x="9526" y="1811"/>
                  <a:pt x="9139" y="1811"/>
                </a:cubicBezTo>
                <a:cubicBezTo>
                  <a:pt x="9107" y="1811"/>
                  <a:pt x="9075" y="1810"/>
                  <a:pt x="9043" y="1809"/>
                </a:cubicBezTo>
                <a:cubicBezTo>
                  <a:pt x="8854" y="1800"/>
                  <a:pt x="8649" y="1766"/>
                  <a:pt x="8546" y="1620"/>
                </a:cubicBezTo>
                <a:cubicBezTo>
                  <a:pt x="8435" y="1492"/>
                  <a:pt x="8444" y="1287"/>
                  <a:pt x="8333" y="1159"/>
                </a:cubicBezTo>
                <a:cubicBezTo>
                  <a:pt x="8093" y="902"/>
                  <a:pt x="7588" y="1141"/>
                  <a:pt x="7366" y="885"/>
                </a:cubicBezTo>
                <a:cubicBezTo>
                  <a:pt x="7315" y="816"/>
                  <a:pt x="7280" y="731"/>
                  <a:pt x="7246" y="654"/>
                </a:cubicBezTo>
                <a:cubicBezTo>
                  <a:pt x="7069" y="252"/>
                  <a:pt x="6620" y="1"/>
                  <a:pt x="61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p26"/>
          <p:cNvPicPr preferRelativeResize="0"/>
          <p:nvPr/>
        </p:nvPicPr>
        <p:blipFill rotWithShape="1">
          <a:blip r:embed="rId9">
            <a:alphaModFix/>
          </a:blip>
          <a:srcRect b="0" l="0" r="35408" t="0"/>
          <a:stretch/>
        </p:blipFill>
        <p:spPr>
          <a:xfrm>
            <a:off x="9331974" y="1360007"/>
            <a:ext cx="2940111" cy="5357376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6"/>
          <p:cNvSpPr/>
          <p:nvPr/>
        </p:nvSpPr>
        <p:spPr>
          <a:xfrm>
            <a:off x="7530699" y="130076"/>
            <a:ext cx="1197335" cy="370479"/>
          </a:xfrm>
          <a:custGeom>
            <a:rect b="b" l="l" r="r" t="t"/>
            <a:pathLst>
              <a:path extrusionOk="0" h="4117" w="14202">
                <a:moveTo>
                  <a:pt x="6190" y="1"/>
                </a:moveTo>
                <a:cubicBezTo>
                  <a:pt x="6162" y="1"/>
                  <a:pt x="6135" y="2"/>
                  <a:pt x="6108" y="4"/>
                </a:cubicBezTo>
                <a:cubicBezTo>
                  <a:pt x="5646" y="38"/>
                  <a:pt x="5219" y="329"/>
                  <a:pt x="4962" y="722"/>
                </a:cubicBezTo>
                <a:cubicBezTo>
                  <a:pt x="4722" y="1099"/>
                  <a:pt x="4791" y="1578"/>
                  <a:pt x="4594" y="1877"/>
                </a:cubicBezTo>
                <a:cubicBezTo>
                  <a:pt x="4414" y="2168"/>
                  <a:pt x="3995" y="2313"/>
                  <a:pt x="3756" y="2562"/>
                </a:cubicBezTo>
                <a:cubicBezTo>
                  <a:pt x="3570" y="2740"/>
                  <a:pt x="3328" y="2919"/>
                  <a:pt x="3097" y="2919"/>
                </a:cubicBezTo>
                <a:cubicBezTo>
                  <a:pt x="3030" y="2919"/>
                  <a:pt x="2964" y="2904"/>
                  <a:pt x="2900" y="2869"/>
                </a:cubicBezTo>
                <a:cubicBezTo>
                  <a:pt x="2789" y="2818"/>
                  <a:pt x="2703" y="2707"/>
                  <a:pt x="2609" y="2639"/>
                </a:cubicBezTo>
                <a:cubicBezTo>
                  <a:pt x="2498" y="2553"/>
                  <a:pt x="2360" y="2513"/>
                  <a:pt x="2221" y="2513"/>
                </a:cubicBezTo>
                <a:cubicBezTo>
                  <a:pt x="1985" y="2513"/>
                  <a:pt x="1747" y="2628"/>
                  <a:pt x="1634" y="2827"/>
                </a:cubicBezTo>
                <a:cubicBezTo>
                  <a:pt x="1591" y="2912"/>
                  <a:pt x="1557" y="2998"/>
                  <a:pt x="1497" y="3066"/>
                </a:cubicBezTo>
                <a:cubicBezTo>
                  <a:pt x="1403" y="3152"/>
                  <a:pt x="1258" y="3160"/>
                  <a:pt x="1129" y="3169"/>
                </a:cubicBezTo>
                <a:cubicBezTo>
                  <a:pt x="830" y="3195"/>
                  <a:pt x="548" y="3263"/>
                  <a:pt x="265" y="3383"/>
                </a:cubicBezTo>
                <a:cubicBezTo>
                  <a:pt x="163" y="3426"/>
                  <a:pt x="51" y="3494"/>
                  <a:pt x="34" y="3597"/>
                </a:cubicBezTo>
                <a:cubicBezTo>
                  <a:pt x="0" y="3776"/>
                  <a:pt x="223" y="3896"/>
                  <a:pt x="402" y="3939"/>
                </a:cubicBezTo>
                <a:cubicBezTo>
                  <a:pt x="998" y="4074"/>
                  <a:pt x="1603" y="4117"/>
                  <a:pt x="2211" y="4117"/>
                </a:cubicBezTo>
                <a:cubicBezTo>
                  <a:pt x="2992" y="4117"/>
                  <a:pt x="3777" y="4046"/>
                  <a:pt x="4551" y="4007"/>
                </a:cubicBezTo>
                <a:cubicBezTo>
                  <a:pt x="5420" y="3955"/>
                  <a:pt x="6291" y="3938"/>
                  <a:pt x="7163" y="3938"/>
                </a:cubicBezTo>
                <a:cubicBezTo>
                  <a:pt x="8673" y="3938"/>
                  <a:pt x="10186" y="3988"/>
                  <a:pt x="11698" y="3988"/>
                </a:cubicBezTo>
                <a:cubicBezTo>
                  <a:pt x="12450" y="3988"/>
                  <a:pt x="13202" y="3976"/>
                  <a:pt x="13953" y="3939"/>
                </a:cubicBezTo>
                <a:cubicBezTo>
                  <a:pt x="14030" y="3939"/>
                  <a:pt x="14116" y="3930"/>
                  <a:pt x="14150" y="3862"/>
                </a:cubicBezTo>
                <a:cubicBezTo>
                  <a:pt x="14201" y="3768"/>
                  <a:pt x="14081" y="3665"/>
                  <a:pt x="13979" y="3639"/>
                </a:cubicBezTo>
                <a:cubicBezTo>
                  <a:pt x="13868" y="3622"/>
                  <a:pt x="13748" y="3622"/>
                  <a:pt x="13679" y="3537"/>
                </a:cubicBezTo>
                <a:cubicBezTo>
                  <a:pt x="13602" y="3434"/>
                  <a:pt x="13645" y="3297"/>
                  <a:pt x="13602" y="3177"/>
                </a:cubicBezTo>
                <a:cubicBezTo>
                  <a:pt x="13560" y="3049"/>
                  <a:pt x="13431" y="2981"/>
                  <a:pt x="13312" y="2921"/>
                </a:cubicBezTo>
                <a:cubicBezTo>
                  <a:pt x="12993" y="2781"/>
                  <a:pt x="12646" y="2705"/>
                  <a:pt x="12297" y="2705"/>
                </a:cubicBezTo>
                <a:cubicBezTo>
                  <a:pt x="12261" y="2705"/>
                  <a:pt x="12226" y="2705"/>
                  <a:pt x="12191" y="2707"/>
                </a:cubicBezTo>
                <a:cubicBezTo>
                  <a:pt x="12135" y="2716"/>
                  <a:pt x="12082" y="2722"/>
                  <a:pt x="12030" y="2722"/>
                </a:cubicBezTo>
                <a:cubicBezTo>
                  <a:pt x="11979" y="2722"/>
                  <a:pt x="11930" y="2716"/>
                  <a:pt x="11883" y="2698"/>
                </a:cubicBezTo>
                <a:cubicBezTo>
                  <a:pt x="11652" y="2621"/>
                  <a:pt x="11558" y="2365"/>
                  <a:pt x="11421" y="2177"/>
                </a:cubicBezTo>
                <a:cubicBezTo>
                  <a:pt x="11164" y="1843"/>
                  <a:pt x="10711" y="1723"/>
                  <a:pt x="10300" y="1723"/>
                </a:cubicBezTo>
                <a:cubicBezTo>
                  <a:pt x="9913" y="1723"/>
                  <a:pt x="9526" y="1811"/>
                  <a:pt x="9139" y="1811"/>
                </a:cubicBezTo>
                <a:cubicBezTo>
                  <a:pt x="9107" y="1811"/>
                  <a:pt x="9075" y="1810"/>
                  <a:pt x="9043" y="1809"/>
                </a:cubicBezTo>
                <a:cubicBezTo>
                  <a:pt x="8854" y="1800"/>
                  <a:pt x="8649" y="1766"/>
                  <a:pt x="8546" y="1620"/>
                </a:cubicBezTo>
                <a:cubicBezTo>
                  <a:pt x="8435" y="1492"/>
                  <a:pt x="8444" y="1287"/>
                  <a:pt x="8333" y="1159"/>
                </a:cubicBezTo>
                <a:cubicBezTo>
                  <a:pt x="8093" y="902"/>
                  <a:pt x="7588" y="1141"/>
                  <a:pt x="7366" y="885"/>
                </a:cubicBezTo>
                <a:cubicBezTo>
                  <a:pt x="7315" y="816"/>
                  <a:pt x="7280" y="731"/>
                  <a:pt x="7246" y="654"/>
                </a:cubicBezTo>
                <a:cubicBezTo>
                  <a:pt x="7069" y="252"/>
                  <a:pt x="6620" y="1"/>
                  <a:pt x="61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63206" y="4145415"/>
            <a:ext cx="3328800" cy="27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26"/>
          <p:cNvSpPr txBox="1"/>
          <p:nvPr/>
        </p:nvSpPr>
        <p:spPr>
          <a:xfrm>
            <a:off x="5077225" y="1383250"/>
            <a:ext cx="6655200" cy="5081700"/>
          </a:xfrm>
          <a:prstGeom prst="rect">
            <a:avLst/>
          </a:prstGeom>
          <a:solidFill>
            <a:srgbClr val="FFFFFF">
              <a:alpha val="666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Animal classification can be </a:t>
            </a:r>
            <a:r>
              <a:rPr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accurately</a:t>
            </a:r>
            <a:r>
              <a:rPr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 and reliably predicted by ML algorithms. </a:t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Decision Tree</a:t>
            </a:r>
            <a:r>
              <a:rPr b="1"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outperformed the SVM model.</a:t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PyCaret is a useful tool in automatically comparing different ML models.</a:t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Deploying a ML model is as important as building one.</a:t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We hope TRAIN can put our model into good use in the mammal world!</a:t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7"/>
          <p:cNvSpPr txBox="1"/>
          <p:nvPr/>
        </p:nvSpPr>
        <p:spPr>
          <a:xfrm>
            <a:off x="713350" y="542250"/>
            <a:ext cx="103812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3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0" name="Google Shape;570;p27"/>
          <p:cNvPicPr preferRelativeResize="0"/>
          <p:nvPr/>
        </p:nvPicPr>
        <p:blipFill rotWithShape="1">
          <a:blip r:embed="rId3">
            <a:alphaModFix/>
          </a:blip>
          <a:srcRect b="0" l="0" r="35408" t="0"/>
          <a:stretch/>
        </p:blipFill>
        <p:spPr>
          <a:xfrm>
            <a:off x="9334478" y="1651129"/>
            <a:ext cx="2857521" cy="520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6206" y="331801"/>
            <a:ext cx="1255975" cy="9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2273" y="723725"/>
            <a:ext cx="632200" cy="4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3525" y="103550"/>
            <a:ext cx="973461" cy="7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6900" y="895915"/>
            <a:ext cx="778216" cy="57968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7"/>
          <p:cNvSpPr txBox="1"/>
          <p:nvPr/>
        </p:nvSpPr>
        <p:spPr>
          <a:xfrm>
            <a:off x="934775" y="1709400"/>
            <a:ext cx="8037300" cy="4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Source: </a:t>
            </a:r>
            <a:r>
              <a:rPr lang="en-US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https://www.kaggle.com/datasets/uciml/zoo-animal-classification/code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0D"/>
                </a:solidFill>
                <a:latin typeface="Georgia"/>
                <a:ea typeface="Georgia"/>
                <a:cs typeface="Georgia"/>
                <a:sym typeface="Georgia"/>
              </a:rPr>
              <a:t>OpenAI. (2024). ChatGPT [Computer software]. Retrieved from</a:t>
            </a:r>
            <a:r>
              <a:rPr lang="en-US" sz="1800">
                <a:solidFill>
                  <a:srgbClr val="0D0D0D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800">
                <a:solidFill>
                  <a:schemeClr val="hlink"/>
                </a:solidFill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7"/>
              </a:rPr>
              <a:t>https://www.openai.com/chatgpt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Slides Template Source: </a:t>
            </a:r>
            <a:r>
              <a:rPr lang="en-US" sz="1800" u="sng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www.slideegg.com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 rot="-5400000">
            <a:off x="8069279" y="2986582"/>
            <a:ext cx="2770076" cy="4766186"/>
          </a:xfrm>
          <a:custGeom>
            <a:rect b="b" l="l" r="r" t="t"/>
            <a:pathLst>
              <a:path extrusionOk="0" h="10383" w="10639">
                <a:moveTo>
                  <a:pt x="75" y="1"/>
                </a:moveTo>
                <a:cubicBezTo>
                  <a:pt x="50" y="1"/>
                  <a:pt x="26" y="5"/>
                  <a:pt x="0" y="13"/>
                </a:cubicBezTo>
                <a:cubicBezTo>
                  <a:pt x="573" y="2965"/>
                  <a:pt x="2370" y="5574"/>
                  <a:pt x="4586" y="7610"/>
                </a:cubicBezTo>
                <a:cubicBezTo>
                  <a:pt x="5518" y="8465"/>
                  <a:pt x="6536" y="9235"/>
                  <a:pt x="7665" y="9791"/>
                </a:cubicBezTo>
                <a:cubicBezTo>
                  <a:pt x="8153" y="10040"/>
                  <a:pt x="8743" y="10348"/>
                  <a:pt x="9299" y="10382"/>
                </a:cubicBezTo>
                <a:cubicBezTo>
                  <a:pt x="9309" y="10382"/>
                  <a:pt x="9319" y="10382"/>
                  <a:pt x="9330" y="10382"/>
                </a:cubicBezTo>
                <a:cubicBezTo>
                  <a:pt x="9657" y="10382"/>
                  <a:pt x="10639" y="10253"/>
                  <a:pt x="10266" y="9740"/>
                </a:cubicBezTo>
                <a:cubicBezTo>
                  <a:pt x="10198" y="9655"/>
                  <a:pt x="10104" y="9612"/>
                  <a:pt x="10010" y="9569"/>
                </a:cubicBezTo>
                <a:cubicBezTo>
                  <a:pt x="9582" y="9398"/>
                  <a:pt x="9154" y="9235"/>
                  <a:pt x="8726" y="9064"/>
                </a:cubicBezTo>
                <a:cubicBezTo>
                  <a:pt x="6827" y="8286"/>
                  <a:pt x="5176" y="7003"/>
                  <a:pt x="3807" y="5480"/>
                </a:cubicBezTo>
                <a:cubicBezTo>
                  <a:pt x="2438" y="3948"/>
                  <a:pt x="1361" y="2195"/>
                  <a:pt x="454" y="355"/>
                </a:cubicBezTo>
                <a:cubicBezTo>
                  <a:pt x="386" y="198"/>
                  <a:pt x="246" y="1"/>
                  <a:pt x="75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4"/>
          <p:cNvGrpSpPr/>
          <p:nvPr/>
        </p:nvGrpSpPr>
        <p:grpSpPr>
          <a:xfrm>
            <a:off x="-978104" y="-1254728"/>
            <a:ext cx="14612329" cy="8668239"/>
            <a:chOff x="-831521" y="-905245"/>
            <a:chExt cx="10978459" cy="6512576"/>
          </a:xfrm>
        </p:grpSpPr>
        <p:pic>
          <p:nvPicPr>
            <p:cNvPr id="125" name="Google Shape;125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0799995">
              <a:off x="-189138" y="3416180"/>
              <a:ext cx="2406952" cy="1895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234352">
              <a:off x="-771975" y="-334431"/>
              <a:ext cx="3423115" cy="96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4"/>
            <p:cNvSpPr/>
            <p:nvPr/>
          </p:nvSpPr>
          <p:spPr>
            <a:xfrm>
              <a:off x="7363800" y="-89675"/>
              <a:ext cx="1337691" cy="1568959"/>
            </a:xfrm>
            <a:custGeom>
              <a:rect b="b" l="l" r="r" t="t"/>
              <a:pathLst>
                <a:path extrusionOk="0" h="25868" w="22055">
                  <a:moveTo>
                    <a:pt x="1882" y="0"/>
                  </a:moveTo>
                  <a:cubicBezTo>
                    <a:pt x="1480" y="9"/>
                    <a:pt x="1130" y="86"/>
                    <a:pt x="736" y="94"/>
                  </a:cubicBezTo>
                  <a:cubicBezTo>
                    <a:pt x="0" y="5937"/>
                    <a:pt x="651" y="11943"/>
                    <a:pt x="2618" y="17486"/>
                  </a:cubicBezTo>
                  <a:cubicBezTo>
                    <a:pt x="2892" y="18291"/>
                    <a:pt x="3208" y="19078"/>
                    <a:pt x="3593" y="19830"/>
                  </a:cubicBezTo>
                  <a:cubicBezTo>
                    <a:pt x="4552" y="21738"/>
                    <a:pt x="5963" y="23432"/>
                    <a:pt x="7674" y="24715"/>
                  </a:cubicBezTo>
                  <a:cubicBezTo>
                    <a:pt x="8119" y="25057"/>
                    <a:pt x="8607" y="25365"/>
                    <a:pt x="9128" y="25571"/>
                  </a:cubicBezTo>
                  <a:cubicBezTo>
                    <a:pt x="9643" y="25774"/>
                    <a:pt x="10185" y="25867"/>
                    <a:pt x="10731" y="25867"/>
                  </a:cubicBezTo>
                  <a:cubicBezTo>
                    <a:pt x="11956" y="25867"/>
                    <a:pt x="13202" y="25398"/>
                    <a:pt x="14201" y="24647"/>
                  </a:cubicBezTo>
                  <a:cubicBezTo>
                    <a:pt x="15630" y="23577"/>
                    <a:pt x="16622" y="22003"/>
                    <a:pt x="17427" y="20412"/>
                  </a:cubicBezTo>
                  <a:cubicBezTo>
                    <a:pt x="20412" y="14501"/>
                    <a:pt x="21319" y="7777"/>
                    <a:pt x="22021" y="1189"/>
                  </a:cubicBezTo>
                  <a:cubicBezTo>
                    <a:pt x="22046" y="1001"/>
                    <a:pt x="22055" y="787"/>
                    <a:pt x="21935" y="651"/>
                  </a:cubicBezTo>
                  <a:cubicBezTo>
                    <a:pt x="21832" y="531"/>
                    <a:pt x="21661" y="505"/>
                    <a:pt x="21499" y="471"/>
                  </a:cubicBezTo>
                  <a:cubicBezTo>
                    <a:pt x="21485" y="470"/>
                    <a:pt x="21471" y="469"/>
                    <a:pt x="21457" y="469"/>
                  </a:cubicBezTo>
                  <a:cubicBezTo>
                    <a:pt x="21147" y="469"/>
                    <a:pt x="20901" y="800"/>
                    <a:pt x="20608" y="800"/>
                  </a:cubicBezTo>
                  <a:cubicBezTo>
                    <a:pt x="20588" y="800"/>
                    <a:pt x="20569" y="799"/>
                    <a:pt x="20549" y="796"/>
                  </a:cubicBezTo>
                  <a:cubicBezTo>
                    <a:pt x="20130" y="5724"/>
                    <a:pt x="19702" y="10702"/>
                    <a:pt x="18265" y="15442"/>
                  </a:cubicBezTo>
                  <a:cubicBezTo>
                    <a:pt x="17418" y="18222"/>
                    <a:pt x="16126" y="21037"/>
                    <a:pt x="13748" y="22713"/>
                  </a:cubicBezTo>
                  <a:cubicBezTo>
                    <a:pt x="12909" y="23310"/>
                    <a:pt x="11929" y="23749"/>
                    <a:pt x="10898" y="23749"/>
                  </a:cubicBezTo>
                  <a:cubicBezTo>
                    <a:pt x="10879" y="23749"/>
                    <a:pt x="10859" y="23749"/>
                    <a:pt x="10839" y="23749"/>
                  </a:cubicBezTo>
                  <a:cubicBezTo>
                    <a:pt x="9282" y="23740"/>
                    <a:pt x="7897" y="22722"/>
                    <a:pt x="6853" y="21567"/>
                  </a:cubicBezTo>
                  <a:cubicBezTo>
                    <a:pt x="3867" y="18256"/>
                    <a:pt x="2849" y="13645"/>
                    <a:pt x="2276" y="9231"/>
                  </a:cubicBezTo>
                  <a:cubicBezTo>
                    <a:pt x="1882" y="6168"/>
                    <a:pt x="1643" y="3080"/>
                    <a:pt x="1882" y="0"/>
                  </a:cubicBezTo>
                  <a:close/>
                </a:path>
              </a:pathLst>
            </a:custGeom>
            <a:solidFill>
              <a:srgbClr val="8A9B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" name="Google Shape;128;p14"/>
            <p:cNvGrpSpPr/>
            <p:nvPr/>
          </p:nvGrpSpPr>
          <p:grpSpPr>
            <a:xfrm>
              <a:off x="6174009" y="236375"/>
              <a:ext cx="960146" cy="960146"/>
              <a:chOff x="1037825" y="122625"/>
              <a:chExt cx="709800" cy="709800"/>
            </a:xfrm>
          </p:grpSpPr>
          <p:sp>
            <p:nvSpPr>
              <p:cNvPr id="129" name="Google Shape;129;p14"/>
              <p:cNvSpPr/>
              <p:nvPr/>
            </p:nvSpPr>
            <p:spPr>
              <a:xfrm>
                <a:off x="1037825" y="122625"/>
                <a:ext cx="709800" cy="709800"/>
              </a:xfrm>
              <a:prstGeom prst="ellipse">
                <a:avLst/>
              </a:prstGeom>
              <a:solidFill>
                <a:schemeClr val="lt1">
                  <a:alpha val="2863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1168475" y="253275"/>
                <a:ext cx="448500" cy="448500"/>
              </a:xfrm>
              <a:prstGeom prst="ellipse">
                <a:avLst/>
              </a:prstGeom>
              <a:solidFill>
                <a:schemeClr val="lt1">
                  <a:alpha val="607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1281275" y="366075"/>
                <a:ext cx="222900" cy="222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" name="Google Shape;132;p14"/>
            <p:cNvSpPr/>
            <p:nvPr/>
          </p:nvSpPr>
          <p:spPr>
            <a:xfrm>
              <a:off x="6991701" y="1194928"/>
              <a:ext cx="960162" cy="278272"/>
            </a:xfrm>
            <a:custGeom>
              <a:rect b="b" l="l" r="r" t="t"/>
              <a:pathLst>
                <a:path extrusionOk="0" h="4116" w="14202">
                  <a:moveTo>
                    <a:pt x="6191" y="1"/>
                  </a:moveTo>
                  <a:cubicBezTo>
                    <a:pt x="6164" y="1"/>
                    <a:pt x="6136" y="2"/>
                    <a:pt x="6108" y="4"/>
                  </a:cubicBezTo>
                  <a:cubicBezTo>
                    <a:pt x="5647" y="29"/>
                    <a:pt x="5219" y="320"/>
                    <a:pt x="4962" y="722"/>
                  </a:cubicBezTo>
                  <a:cubicBezTo>
                    <a:pt x="4731" y="1099"/>
                    <a:pt x="4791" y="1578"/>
                    <a:pt x="4603" y="1869"/>
                  </a:cubicBezTo>
                  <a:cubicBezTo>
                    <a:pt x="4415" y="2159"/>
                    <a:pt x="4004" y="2313"/>
                    <a:pt x="3756" y="2553"/>
                  </a:cubicBezTo>
                  <a:cubicBezTo>
                    <a:pt x="3569" y="2740"/>
                    <a:pt x="3331" y="2916"/>
                    <a:pt x="3097" y="2916"/>
                  </a:cubicBezTo>
                  <a:cubicBezTo>
                    <a:pt x="3031" y="2916"/>
                    <a:pt x="2965" y="2902"/>
                    <a:pt x="2900" y="2870"/>
                  </a:cubicBezTo>
                  <a:cubicBezTo>
                    <a:pt x="2789" y="2810"/>
                    <a:pt x="2704" y="2707"/>
                    <a:pt x="2610" y="2630"/>
                  </a:cubicBezTo>
                  <a:cubicBezTo>
                    <a:pt x="2499" y="2548"/>
                    <a:pt x="2362" y="2509"/>
                    <a:pt x="2225" y="2509"/>
                  </a:cubicBezTo>
                  <a:cubicBezTo>
                    <a:pt x="1990" y="2509"/>
                    <a:pt x="1753" y="2622"/>
                    <a:pt x="1634" y="2827"/>
                  </a:cubicBezTo>
                  <a:cubicBezTo>
                    <a:pt x="1591" y="2912"/>
                    <a:pt x="1566" y="2998"/>
                    <a:pt x="1497" y="3058"/>
                  </a:cubicBezTo>
                  <a:cubicBezTo>
                    <a:pt x="1403" y="3143"/>
                    <a:pt x="1266" y="3152"/>
                    <a:pt x="1138" y="3169"/>
                  </a:cubicBezTo>
                  <a:cubicBezTo>
                    <a:pt x="839" y="3186"/>
                    <a:pt x="548" y="3263"/>
                    <a:pt x="265" y="3383"/>
                  </a:cubicBezTo>
                  <a:cubicBezTo>
                    <a:pt x="163" y="3426"/>
                    <a:pt x="52" y="3485"/>
                    <a:pt x="35" y="3597"/>
                  </a:cubicBezTo>
                  <a:cubicBezTo>
                    <a:pt x="0" y="3776"/>
                    <a:pt x="223" y="3896"/>
                    <a:pt x="411" y="3939"/>
                  </a:cubicBezTo>
                  <a:cubicBezTo>
                    <a:pt x="998" y="4073"/>
                    <a:pt x="1596" y="4116"/>
                    <a:pt x="2199" y="4116"/>
                  </a:cubicBezTo>
                  <a:cubicBezTo>
                    <a:pt x="2984" y="4116"/>
                    <a:pt x="3776" y="4042"/>
                    <a:pt x="4560" y="3999"/>
                  </a:cubicBezTo>
                  <a:cubicBezTo>
                    <a:pt x="5416" y="3949"/>
                    <a:pt x="6274" y="3934"/>
                    <a:pt x="7132" y="3934"/>
                  </a:cubicBezTo>
                  <a:cubicBezTo>
                    <a:pt x="8671" y="3934"/>
                    <a:pt x="10212" y="3984"/>
                    <a:pt x="11752" y="3984"/>
                  </a:cubicBezTo>
                  <a:cubicBezTo>
                    <a:pt x="12486" y="3984"/>
                    <a:pt x="13220" y="3973"/>
                    <a:pt x="13953" y="3939"/>
                  </a:cubicBezTo>
                  <a:cubicBezTo>
                    <a:pt x="14030" y="3939"/>
                    <a:pt x="14116" y="3922"/>
                    <a:pt x="14150" y="3862"/>
                  </a:cubicBezTo>
                  <a:cubicBezTo>
                    <a:pt x="14201" y="3768"/>
                    <a:pt x="14082" y="3657"/>
                    <a:pt x="13979" y="3639"/>
                  </a:cubicBezTo>
                  <a:cubicBezTo>
                    <a:pt x="13868" y="3614"/>
                    <a:pt x="13757" y="3614"/>
                    <a:pt x="13680" y="3528"/>
                  </a:cubicBezTo>
                  <a:cubicBezTo>
                    <a:pt x="13603" y="3434"/>
                    <a:pt x="13645" y="3297"/>
                    <a:pt x="13603" y="3177"/>
                  </a:cubicBezTo>
                  <a:cubicBezTo>
                    <a:pt x="13560" y="3049"/>
                    <a:pt x="13431" y="2972"/>
                    <a:pt x="13312" y="2921"/>
                  </a:cubicBezTo>
                  <a:cubicBezTo>
                    <a:pt x="13005" y="2779"/>
                    <a:pt x="12673" y="2702"/>
                    <a:pt x="12337" y="2702"/>
                  </a:cubicBezTo>
                  <a:cubicBezTo>
                    <a:pt x="12288" y="2702"/>
                    <a:pt x="12240" y="2704"/>
                    <a:pt x="12191" y="2707"/>
                  </a:cubicBezTo>
                  <a:cubicBezTo>
                    <a:pt x="12140" y="2711"/>
                    <a:pt x="12086" y="2716"/>
                    <a:pt x="12034" y="2716"/>
                  </a:cubicBezTo>
                  <a:cubicBezTo>
                    <a:pt x="11981" y="2716"/>
                    <a:pt x="11930" y="2711"/>
                    <a:pt x="11883" y="2698"/>
                  </a:cubicBezTo>
                  <a:cubicBezTo>
                    <a:pt x="11661" y="2621"/>
                    <a:pt x="11558" y="2365"/>
                    <a:pt x="11421" y="2168"/>
                  </a:cubicBezTo>
                  <a:cubicBezTo>
                    <a:pt x="11164" y="1843"/>
                    <a:pt x="10720" y="1723"/>
                    <a:pt x="10300" y="1723"/>
                  </a:cubicBezTo>
                  <a:cubicBezTo>
                    <a:pt x="9899" y="1723"/>
                    <a:pt x="9498" y="1809"/>
                    <a:pt x="9105" y="1809"/>
                  </a:cubicBezTo>
                  <a:cubicBezTo>
                    <a:pt x="9087" y="1809"/>
                    <a:pt x="9069" y="1809"/>
                    <a:pt x="9051" y="1809"/>
                  </a:cubicBezTo>
                  <a:cubicBezTo>
                    <a:pt x="8855" y="1800"/>
                    <a:pt x="8649" y="1766"/>
                    <a:pt x="8547" y="1612"/>
                  </a:cubicBezTo>
                  <a:cubicBezTo>
                    <a:pt x="8435" y="1484"/>
                    <a:pt x="8453" y="1287"/>
                    <a:pt x="8333" y="1159"/>
                  </a:cubicBezTo>
                  <a:cubicBezTo>
                    <a:pt x="8093" y="902"/>
                    <a:pt x="7597" y="1133"/>
                    <a:pt x="7366" y="876"/>
                  </a:cubicBezTo>
                  <a:cubicBezTo>
                    <a:pt x="7315" y="816"/>
                    <a:pt x="7280" y="731"/>
                    <a:pt x="7255" y="654"/>
                  </a:cubicBezTo>
                  <a:cubicBezTo>
                    <a:pt x="7070" y="252"/>
                    <a:pt x="6627" y="1"/>
                    <a:pt x="6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2651292" y="808314"/>
              <a:ext cx="960162" cy="278340"/>
            </a:xfrm>
            <a:custGeom>
              <a:rect b="b" l="l" r="r" t="t"/>
              <a:pathLst>
                <a:path extrusionOk="0" h="4117" w="14202">
                  <a:moveTo>
                    <a:pt x="6190" y="1"/>
                  </a:moveTo>
                  <a:cubicBezTo>
                    <a:pt x="6162" y="1"/>
                    <a:pt x="6135" y="2"/>
                    <a:pt x="6108" y="4"/>
                  </a:cubicBezTo>
                  <a:cubicBezTo>
                    <a:pt x="5646" y="38"/>
                    <a:pt x="5219" y="329"/>
                    <a:pt x="4962" y="722"/>
                  </a:cubicBezTo>
                  <a:cubicBezTo>
                    <a:pt x="4722" y="1099"/>
                    <a:pt x="4791" y="1578"/>
                    <a:pt x="4594" y="1877"/>
                  </a:cubicBezTo>
                  <a:cubicBezTo>
                    <a:pt x="4414" y="2168"/>
                    <a:pt x="3995" y="2313"/>
                    <a:pt x="3756" y="2562"/>
                  </a:cubicBezTo>
                  <a:cubicBezTo>
                    <a:pt x="3570" y="2740"/>
                    <a:pt x="3328" y="2919"/>
                    <a:pt x="3097" y="2919"/>
                  </a:cubicBezTo>
                  <a:cubicBezTo>
                    <a:pt x="3030" y="2919"/>
                    <a:pt x="2964" y="2904"/>
                    <a:pt x="2900" y="2869"/>
                  </a:cubicBezTo>
                  <a:cubicBezTo>
                    <a:pt x="2789" y="2818"/>
                    <a:pt x="2703" y="2707"/>
                    <a:pt x="2609" y="2639"/>
                  </a:cubicBezTo>
                  <a:cubicBezTo>
                    <a:pt x="2498" y="2553"/>
                    <a:pt x="2360" y="2513"/>
                    <a:pt x="2221" y="2513"/>
                  </a:cubicBezTo>
                  <a:cubicBezTo>
                    <a:pt x="1985" y="2513"/>
                    <a:pt x="1747" y="2628"/>
                    <a:pt x="1634" y="2827"/>
                  </a:cubicBezTo>
                  <a:cubicBezTo>
                    <a:pt x="1591" y="2912"/>
                    <a:pt x="1557" y="2998"/>
                    <a:pt x="1497" y="3066"/>
                  </a:cubicBezTo>
                  <a:cubicBezTo>
                    <a:pt x="1403" y="3152"/>
                    <a:pt x="1258" y="3160"/>
                    <a:pt x="1129" y="3169"/>
                  </a:cubicBezTo>
                  <a:cubicBezTo>
                    <a:pt x="830" y="3195"/>
                    <a:pt x="548" y="3263"/>
                    <a:pt x="265" y="3383"/>
                  </a:cubicBezTo>
                  <a:cubicBezTo>
                    <a:pt x="163" y="3426"/>
                    <a:pt x="51" y="3494"/>
                    <a:pt x="34" y="3597"/>
                  </a:cubicBezTo>
                  <a:cubicBezTo>
                    <a:pt x="0" y="3776"/>
                    <a:pt x="223" y="3896"/>
                    <a:pt x="402" y="3939"/>
                  </a:cubicBezTo>
                  <a:cubicBezTo>
                    <a:pt x="998" y="4074"/>
                    <a:pt x="1603" y="4117"/>
                    <a:pt x="2211" y="4117"/>
                  </a:cubicBezTo>
                  <a:cubicBezTo>
                    <a:pt x="2992" y="4117"/>
                    <a:pt x="3777" y="4046"/>
                    <a:pt x="4551" y="4007"/>
                  </a:cubicBezTo>
                  <a:cubicBezTo>
                    <a:pt x="5420" y="3955"/>
                    <a:pt x="6291" y="3938"/>
                    <a:pt x="7163" y="3938"/>
                  </a:cubicBezTo>
                  <a:cubicBezTo>
                    <a:pt x="8673" y="3938"/>
                    <a:pt x="10186" y="3988"/>
                    <a:pt x="11698" y="3988"/>
                  </a:cubicBezTo>
                  <a:cubicBezTo>
                    <a:pt x="12450" y="3988"/>
                    <a:pt x="13202" y="3976"/>
                    <a:pt x="13953" y="3939"/>
                  </a:cubicBezTo>
                  <a:cubicBezTo>
                    <a:pt x="14030" y="3939"/>
                    <a:pt x="14116" y="3930"/>
                    <a:pt x="14150" y="3862"/>
                  </a:cubicBezTo>
                  <a:cubicBezTo>
                    <a:pt x="14201" y="3768"/>
                    <a:pt x="14081" y="3665"/>
                    <a:pt x="13979" y="3639"/>
                  </a:cubicBezTo>
                  <a:cubicBezTo>
                    <a:pt x="13868" y="3622"/>
                    <a:pt x="13748" y="3622"/>
                    <a:pt x="13679" y="3537"/>
                  </a:cubicBezTo>
                  <a:cubicBezTo>
                    <a:pt x="13602" y="3434"/>
                    <a:pt x="13645" y="3297"/>
                    <a:pt x="13602" y="3177"/>
                  </a:cubicBezTo>
                  <a:cubicBezTo>
                    <a:pt x="13560" y="3049"/>
                    <a:pt x="13431" y="2981"/>
                    <a:pt x="13312" y="2921"/>
                  </a:cubicBezTo>
                  <a:cubicBezTo>
                    <a:pt x="12993" y="2781"/>
                    <a:pt x="12646" y="2705"/>
                    <a:pt x="12297" y="2705"/>
                  </a:cubicBezTo>
                  <a:cubicBezTo>
                    <a:pt x="12261" y="2705"/>
                    <a:pt x="12226" y="2705"/>
                    <a:pt x="12191" y="2707"/>
                  </a:cubicBezTo>
                  <a:cubicBezTo>
                    <a:pt x="12135" y="2716"/>
                    <a:pt x="12082" y="2722"/>
                    <a:pt x="12030" y="2722"/>
                  </a:cubicBezTo>
                  <a:cubicBezTo>
                    <a:pt x="11979" y="2722"/>
                    <a:pt x="11930" y="2716"/>
                    <a:pt x="11883" y="2698"/>
                  </a:cubicBezTo>
                  <a:cubicBezTo>
                    <a:pt x="11652" y="2621"/>
                    <a:pt x="11558" y="2365"/>
                    <a:pt x="11421" y="2177"/>
                  </a:cubicBezTo>
                  <a:cubicBezTo>
                    <a:pt x="11164" y="1843"/>
                    <a:pt x="10711" y="1723"/>
                    <a:pt x="10300" y="1723"/>
                  </a:cubicBezTo>
                  <a:cubicBezTo>
                    <a:pt x="9913" y="1723"/>
                    <a:pt x="9526" y="1811"/>
                    <a:pt x="9139" y="1811"/>
                  </a:cubicBezTo>
                  <a:cubicBezTo>
                    <a:pt x="9107" y="1811"/>
                    <a:pt x="9075" y="1810"/>
                    <a:pt x="9043" y="1809"/>
                  </a:cubicBezTo>
                  <a:cubicBezTo>
                    <a:pt x="8854" y="1800"/>
                    <a:pt x="8649" y="1766"/>
                    <a:pt x="8546" y="1620"/>
                  </a:cubicBezTo>
                  <a:cubicBezTo>
                    <a:pt x="8435" y="1492"/>
                    <a:pt x="8444" y="1287"/>
                    <a:pt x="8333" y="1159"/>
                  </a:cubicBezTo>
                  <a:cubicBezTo>
                    <a:pt x="8093" y="902"/>
                    <a:pt x="7588" y="1141"/>
                    <a:pt x="7366" y="885"/>
                  </a:cubicBezTo>
                  <a:cubicBezTo>
                    <a:pt x="7315" y="816"/>
                    <a:pt x="7280" y="731"/>
                    <a:pt x="7246" y="654"/>
                  </a:cubicBezTo>
                  <a:cubicBezTo>
                    <a:pt x="7069" y="252"/>
                    <a:pt x="6620" y="1"/>
                    <a:pt x="6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4572757" y="234789"/>
              <a:ext cx="671004" cy="195859"/>
            </a:xfrm>
            <a:custGeom>
              <a:rect b="b" l="l" r="r" t="t"/>
              <a:pathLst>
                <a:path extrusionOk="0" h="2897" w="9925">
                  <a:moveTo>
                    <a:pt x="5621" y="1"/>
                  </a:moveTo>
                  <a:cubicBezTo>
                    <a:pt x="5310" y="1"/>
                    <a:pt x="4991" y="178"/>
                    <a:pt x="4860" y="464"/>
                  </a:cubicBezTo>
                  <a:cubicBezTo>
                    <a:pt x="4835" y="515"/>
                    <a:pt x="4817" y="584"/>
                    <a:pt x="4775" y="626"/>
                  </a:cubicBezTo>
                  <a:cubicBezTo>
                    <a:pt x="4612" y="806"/>
                    <a:pt x="4261" y="644"/>
                    <a:pt x="4099" y="815"/>
                  </a:cubicBezTo>
                  <a:cubicBezTo>
                    <a:pt x="4022" y="900"/>
                    <a:pt x="4022" y="1037"/>
                    <a:pt x="3953" y="1140"/>
                  </a:cubicBezTo>
                  <a:cubicBezTo>
                    <a:pt x="3876" y="1242"/>
                    <a:pt x="3722" y="1268"/>
                    <a:pt x="3594" y="1268"/>
                  </a:cubicBezTo>
                  <a:cubicBezTo>
                    <a:pt x="3575" y="1269"/>
                    <a:pt x="3556" y="1269"/>
                    <a:pt x="3537" y="1269"/>
                  </a:cubicBezTo>
                  <a:cubicBezTo>
                    <a:pt x="3273" y="1269"/>
                    <a:pt x="3001" y="1217"/>
                    <a:pt x="2721" y="1217"/>
                  </a:cubicBezTo>
                  <a:cubicBezTo>
                    <a:pt x="2431" y="1217"/>
                    <a:pt x="2114" y="1294"/>
                    <a:pt x="1943" y="1533"/>
                  </a:cubicBezTo>
                  <a:cubicBezTo>
                    <a:pt x="1840" y="1662"/>
                    <a:pt x="1780" y="1841"/>
                    <a:pt x="1618" y="1901"/>
                  </a:cubicBezTo>
                  <a:cubicBezTo>
                    <a:pt x="1588" y="1910"/>
                    <a:pt x="1554" y="1912"/>
                    <a:pt x="1517" y="1912"/>
                  </a:cubicBezTo>
                  <a:cubicBezTo>
                    <a:pt x="1481" y="1912"/>
                    <a:pt x="1442" y="1910"/>
                    <a:pt x="1404" y="1910"/>
                  </a:cubicBezTo>
                  <a:cubicBezTo>
                    <a:pt x="1385" y="1909"/>
                    <a:pt x="1366" y="1909"/>
                    <a:pt x="1347" y="1909"/>
                  </a:cubicBezTo>
                  <a:cubicBezTo>
                    <a:pt x="1101" y="1909"/>
                    <a:pt x="856" y="1960"/>
                    <a:pt x="626" y="2055"/>
                  </a:cubicBezTo>
                  <a:cubicBezTo>
                    <a:pt x="540" y="2098"/>
                    <a:pt x="454" y="2158"/>
                    <a:pt x="420" y="2243"/>
                  </a:cubicBezTo>
                  <a:cubicBezTo>
                    <a:pt x="403" y="2329"/>
                    <a:pt x="420" y="2423"/>
                    <a:pt x="369" y="2483"/>
                  </a:cubicBezTo>
                  <a:cubicBezTo>
                    <a:pt x="318" y="2543"/>
                    <a:pt x="232" y="2543"/>
                    <a:pt x="155" y="2560"/>
                  </a:cubicBezTo>
                  <a:cubicBezTo>
                    <a:pt x="78" y="2586"/>
                    <a:pt x="1" y="2654"/>
                    <a:pt x="35" y="2722"/>
                  </a:cubicBezTo>
                  <a:cubicBezTo>
                    <a:pt x="61" y="2765"/>
                    <a:pt x="121" y="2774"/>
                    <a:pt x="164" y="2774"/>
                  </a:cubicBezTo>
                  <a:cubicBezTo>
                    <a:pt x="688" y="2800"/>
                    <a:pt x="1213" y="2809"/>
                    <a:pt x="1738" y="2809"/>
                  </a:cubicBezTo>
                  <a:cubicBezTo>
                    <a:pt x="2822" y="2809"/>
                    <a:pt x="3906" y="2771"/>
                    <a:pt x="4989" y="2771"/>
                  </a:cubicBezTo>
                  <a:cubicBezTo>
                    <a:pt x="5574" y="2771"/>
                    <a:pt x="6158" y="2782"/>
                    <a:pt x="6742" y="2816"/>
                  </a:cubicBezTo>
                  <a:cubicBezTo>
                    <a:pt x="7294" y="2846"/>
                    <a:pt x="7849" y="2897"/>
                    <a:pt x="8397" y="2897"/>
                  </a:cubicBezTo>
                  <a:cubicBezTo>
                    <a:pt x="8817" y="2897"/>
                    <a:pt x="9234" y="2867"/>
                    <a:pt x="9642" y="2774"/>
                  </a:cubicBezTo>
                  <a:cubicBezTo>
                    <a:pt x="9771" y="2739"/>
                    <a:pt x="9925" y="2654"/>
                    <a:pt x="9899" y="2526"/>
                  </a:cubicBezTo>
                  <a:cubicBezTo>
                    <a:pt x="9873" y="2457"/>
                    <a:pt x="9796" y="2414"/>
                    <a:pt x="9736" y="2380"/>
                  </a:cubicBezTo>
                  <a:cubicBezTo>
                    <a:pt x="9540" y="2295"/>
                    <a:pt x="9343" y="2252"/>
                    <a:pt x="9138" y="2226"/>
                  </a:cubicBezTo>
                  <a:cubicBezTo>
                    <a:pt x="9052" y="2218"/>
                    <a:pt x="8941" y="2218"/>
                    <a:pt x="8881" y="2149"/>
                  </a:cubicBezTo>
                  <a:cubicBezTo>
                    <a:pt x="8838" y="2106"/>
                    <a:pt x="8813" y="2047"/>
                    <a:pt x="8787" y="1995"/>
                  </a:cubicBezTo>
                  <a:cubicBezTo>
                    <a:pt x="8706" y="1854"/>
                    <a:pt x="8539" y="1775"/>
                    <a:pt x="8375" y="1775"/>
                  </a:cubicBezTo>
                  <a:cubicBezTo>
                    <a:pt x="8280" y="1775"/>
                    <a:pt x="8186" y="1802"/>
                    <a:pt x="8111" y="1858"/>
                  </a:cubicBezTo>
                  <a:cubicBezTo>
                    <a:pt x="8043" y="1910"/>
                    <a:pt x="7983" y="1987"/>
                    <a:pt x="7906" y="2021"/>
                  </a:cubicBezTo>
                  <a:cubicBezTo>
                    <a:pt x="7859" y="2046"/>
                    <a:pt x="7810" y="2058"/>
                    <a:pt x="7761" y="2058"/>
                  </a:cubicBezTo>
                  <a:cubicBezTo>
                    <a:pt x="7598" y="2058"/>
                    <a:pt x="7432" y="1932"/>
                    <a:pt x="7307" y="1807"/>
                  </a:cubicBezTo>
                  <a:cubicBezTo>
                    <a:pt x="7136" y="1644"/>
                    <a:pt x="6836" y="1533"/>
                    <a:pt x="6717" y="1328"/>
                  </a:cubicBezTo>
                  <a:cubicBezTo>
                    <a:pt x="6580" y="1106"/>
                    <a:pt x="6631" y="772"/>
                    <a:pt x="6460" y="507"/>
                  </a:cubicBezTo>
                  <a:cubicBezTo>
                    <a:pt x="6280" y="233"/>
                    <a:pt x="5981" y="28"/>
                    <a:pt x="5664" y="2"/>
                  </a:cubicBezTo>
                  <a:cubicBezTo>
                    <a:pt x="5650" y="1"/>
                    <a:pt x="5636" y="1"/>
                    <a:pt x="5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" name="Google Shape;135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242885" y="2289861"/>
              <a:ext cx="2514449" cy="2782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4"/>
            <p:cNvPicPr preferRelativeResize="0"/>
            <p:nvPr/>
          </p:nvPicPr>
          <p:blipFill rotWithShape="1">
            <a:blip r:embed="rId6">
              <a:alphaModFix/>
            </a:blip>
            <a:srcRect b="0" l="0" r="35408" t="0"/>
            <a:stretch/>
          </p:blipFill>
          <p:spPr>
            <a:xfrm>
              <a:off x="7134150" y="1086650"/>
              <a:ext cx="2208949" cy="4025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18086" y="-70725"/>
              <a:ext cx="3128852" cy="199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4"/>
            <p:cNvPicPr preferRelativeResize="0"/>
            <p:nvPr/>
          </p:nvPicPr>
          <p:blipFill rotWithShape="1">
            <a:blip r:embed="rId8">
              <a:alphaModFix/>
            </a:blip>
            <a:srcRect b="26199" l="0" r="13096" t="0"/>
            <a:stretch/>
          </p:blipFill>
          <p:spPr>
            <a:xfrm>
              <a:off x="5944346" y="4300016"/>
              <a:ext cx="3294909" cy="960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544090">
              <a:off x="-49229" y="-98239"/>
              <a:ext cx="814657" cy="2091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1160074">
              <a:off x="680893" y="279030"/>
              <a:ext cx="1595250" cy="149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819611">
              <a:off x="1067754" y="4181474"/>
              <a:ext cx="1520000" cy="1197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359664" y="236372"/>
              <a:ext cx="584685" cy="43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289116" y="718203"/>
              <a:ext cx="477850" cy="435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19750" y="828400"/>
              <a:ext cx="192003" cy="11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647122" y="1119033"/>
              <a:ext cx="297225" cy="1815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p14"/>
          <p:cNvGrpSpPr/>
          <p:nvPr/>
        </p:nvGrpSpPr>
        <p:grpSpPr>
          <a:xfrm>
            <a:off x="3249536" y="1528873"/>
            <a:ext cx="5984594" cy="3974900"/>
            <a:chOff x="3249575" y="1528911"/>
            <a:chExt cx="5591510" cy="4263542"/>
          </a:xfrm>
        </p:grpSpPr>
        <p:grpSp>
          <p:nvGrpSpPr>
            <p:cNvPr id="147" name="Google Shape;147;p14"/>
            <p:cNvGrpSpPr/>
            <p:nvPr/>
          </p:nvGrpSpPr>
          <p:grpSpPr>
            <a:xfrm>
              <a:off x="3249575" y="1528911"/>
              <a:ext cx="5591510" cy="4263542"/>
              <a:chOff x="1440918" y="308775"/>
              <a:chExt cx="6150600" cy="4689849"/>
            </a:xfrm>
          </p:grpSpPr>
          <p:sp>
            <p:nvSpPr>
              <p:cNvPr id="148" name="Google Shape;148;p14"/>
              <p:cNvSpPr/>
              <p:nvPr/>
            </p:nvSpPr>
            <p:spPr>
              <a:xfrm>
                <a:off x="1652325" y="308775"/>
                <a:ext cx="5839500" cy="4526100"/>
              </a:xfrm>
              <a:prstGeom prst="ellipse">
                <a:avLst/>
              </a:prstGeom>
              <a:solidFill>
                <a:srgbClr val="A8D08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1440918" y="472524"/>
                <a:ext cx="6150600" cy="4526100"/>
              </a:xfrm>
              <a:prstGeom prst="ellipse">
                <a:avLst/>
              </a:prstGeom>
              <a:solidFill>
                <a:schemeClr val="lt1">
                  <a:alpha val="1647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14"/>
            <p:cNvGrpSpPr/>
            <p:nvPr/>
          </p:nvGrpSpPr>
          <p:grpSpPr>
            <a:xfrm>
              <a:off x="4298250" y="1866825"/>
              <a:ext cx="3785700" cy="3627700"/>
              <a:chOff x="4298250" y="2235444"/>
              <a:chExt cx="3785700" cy="3627700"/>
            </a:xfrm>
          </p:grpSpPr>
          <p:sp>
            <p:nvSpPr>
              <p:cNvPr id="151" name="Google Shape;151;p14"/>
              <p:cNvSpPr txBox="1"/>
              <p:nvPr/>
            </p:nvSpPr>
            <p:spPr>
              <a:xfrm>
                <a:off x="4863713" y="2235444"/>
                <a:ext cx="2464800" cy="6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990000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Purpose</a:t>
                </a:r>
                <a:r>
                  <a:rPr b="1" i="0" lang="en-US" sz="2800" u="none" cap="none" strike="noStrike">
                    <a:solidFill>
                      <a:srgbClr val="990000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 </a:t>
                </a:r>
                <a:endParaRPr b="1" i="0" sz="2800" u="none" cap="none" strike="noStrike">
                  <a:solidFill>
                    <a:srgbClr val="990000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4298250" y="2936944"/>
                <a:ext cx="3785700" cy="292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With the data provided to us by TRAIN, we were requested to create machine learning models that can help predict animal classes based on their traits. </a:t>
                </a:r>
                <a:endParaRPr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SzPts val="1100"/>
                  <a:buNone/>
                </a:pPr>
                <a:r>
                  <a:rPr b="1" lang="en-US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Goal:</a:t>
                </a:r>
                <a:r>
                  <a:rPr lang="en-US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 To develop a user-friendly  system that aids the zookeepers and other animal </a:t>
                </a:r>
                <a:r>
                  <a:rPr lang="en-US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enthusiasts</a:t>
                </a:r>
                <a:r>
                  <a:rPr lang="en-US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 in classifying animals so that they can learn about them, and </a:t>
                </a:r>
                <a:r>
                  <a:rPr lang="en-US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care for them accordingly. </a:t>
                </a:r>
                <a:endParaRPr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       </a:t>
                </a:r>
                <a:r>
                  <a:rPr lang="en-US" sz="1300">
                    <a:solidFill>
                      <a:srgbClr val="424242"/>
                    </a:solidFill>
                    <a:latin typeface="Nunito"/>
                    <a:ea typeface="Nunito"/>
                    <a:cs typeface="Nunito"/>
                    <a:sym typeface="Nunito"/>
                  </a:rPr>
                  <a:t>(Totally Real Animal International Network)</a:t>
                </a:r>
                <a:endParaRPr sz="1300">
                  <a:solidFill>
                    <a:srgbClr val="424242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300">
                  <a:solidFill>
                    <a:srgbClr val="424242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C0C0C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</p:grpSp>
      <p:pic>
        <p:nvPicPr>
          <p:cNvPr id="153" name="Google Shape;153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879417" y="5162286"/>
            <a:ext cx="1313015" cy="1026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4"/>
          <p:cNvGrpSpPr/>
          <p:nvPr/>
        </p:nvGrpSpPr>
        <p:grpSpPr>
          <a:xfrm>
            <a:off x="4504974" y="5610047"/>
            <a:ext cx="3473711" cy="999291"/>
            <a:chOff x="5177625" y="1349412"/>
            <a:chExt cx="2374700" cy="774524"/>
          </a:xfrm>
        </p:grpSpPr>
        <p:sp>
          <p:nvSpPr>
            <p:cNvPr id="155" name="Google Shape;155;p14"/>
            <p:cNvSpPr/>
            <p:nvPr/>
          </p:nvSpPr>
          <p:spPr>
            <a:xfrm flipH="1">
              <a:off x="6067729" y="1785442"/>
              <a:ext cx="286800" cy="281700"/>
            </a:xfrm>
            <a:prstGeom prst="parallelogram">
              <a:avLst>
                <a:gd fmla="val 3890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56" name="Google Shape;156;p1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177625" y="1349412"/>
              <a:ext cx="774524" cy="774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4"/>
            <p:cNvSpPr/>
            <p:nvPr/>
          </p:nvSpPr>
          <p:spPr>
            <a:xfrm>
              <a:off x="5591233" y="1712004"/>
              <a:ext cx="398700" cy="355200"/>
            </a:xfrm>
            <a:prstGeom prst="parallelogram">
              <a:avLst>
                <a:gd fmla="val 47033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5895136" y="1785442"/>
              <a:ext cx="314700" cy="276300"/>
            </a:xfrm>
            <a:prstGeom prst="parallelogram">
              <a:avLst>
                <a:gd fmla="val 47486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6171750" y="1716800"/>
              <a:ext cx="319200" cy="345600"/>
            </a:xfrm>
            <a:prstGeom prst="parallelogram">
              <a:avLst>
                <a:gd fmla="val 53853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 rot="10800000">
              <a:off x="5514425" y="1744000"/>
              <a:ext cx="2037900" cy="276300"/>
            </a:xfrm>
            <a:prstGeom prst="halfFrame">
              <a:avLst>
                <a:gd fmla="val 33333" name="adj1"/>
                <a:gd fmla="val 40213" name="adj2"/>
              </a:avLst>
            </a:prstGeom>
            <a:solidFill>
              <a:srgbClr val="38761D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 flipH="1">
              <a:off x="6614000" y="1552313"/>
              <a:ext cx="390900" cy="509400"/>
            </a:xfrm>
            <a:prstGeom prst="parallelogram">
              <a:avLst>
                <a:gd fmla="val 64991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 flipH="1">
              <a:off x="6800250" y="1552313"/>
              <a:ext cx="390900" cy="509400"/>
            </a:xfrm>
            <a:prstGeom prst="parallelogram">
              <a:avLst>
                <a:gd fmla="val 64991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7073925" y="1557588"/>
              <a:ext cx="390900" cy="509400"/>
            </a:xfrm>
            <a:prstGeom prst="parallelogram">
              <a:avLst>
                <a:gd fmla="val 64991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flipH="1">
              <a:off x="6793425" y="1549325"/>
              <a:ext cx="671400" cy="517800"/>
            </a:xfrm>
            <a:prstGeom prst="parallelogram">
              <a:avLst>
                <a:gd fmla="val 100957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6391625" y="1683450"/>
              <a:ext cx="228300" cy="2196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689475" y="1379825"/>
              <a:ext cx="973800" cy="112800"/>
            </a:xfrm>
            <a:prstGeom prst="parallelogram">
              <a:avLst>
                <a:gd fmla="val 62301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520725" y="1616525"/>
              <a:ext cx="2025300" cy="276300"/>
            </a:xfrm>
            <a:prstGeom prst="halfFrame">
              <a:avLst>
                <a:gd fmla="val 33333" name="adj1"/>
                <a:gd fmla="val 46904" name="adj2"/>
              </a:avLst>
            </a:prstGeom>
            <a:solidFill>
              <a:srgbClr val="1155CC"/>
            </a:solidFill>
            <a:ln cap="flat" cmpd="sng" w="9525">
              <a:solidFill>
                <a:srgbClr val="4242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 flipH="1">
              <a:off x="6435750" y="1557600"/>
              <a:ext cx="390900" cy="504000"/>
            </a:xfrm>
            <a:prstGeom prst="parallelogram">
              <a:avLst>
                <a:gd fmla="val 6499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6252450" y="1557600"/>
              <a:ext cx="319200" cy="345600"/>
            </a:xfrm>
            <a:prstGeom prst="parallelogram">
              <a:avLst>
                <a:gd fmla="val 53853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170" name="Google Shape;170;p14"/>
            <p:cNvGrpSpPr/>
            <p:nvPr/>
          </p:nvGrpSpPr>
          <p:grpSpPr>
            <a:xfrm>
              <a:off x="6421319" y="1669442"/>
              <a:ext cx="153828" cy="194608"/>
              <a:chOff x="6370850" y="1700030"/>
              <a:chExt cx="153813" cy="135691"/>
            </a:xfrm>
          </p:grpSpPr>
          <p:sp>
            <p:nvSpPr>
              <p:cNvPr id="171" name="Google Shape;171;p14"/>
              <p:cNvSpPr/>
              <p:nvPr/>
            </p:nvSpPr>
            <p:spPr>
              <a:xfrm rot="10800000">
                <a:off x="6389035" y="1743921"/>
                <a:ext cx="117900" cy="91800"/>
              </a:xfrm>
              <a:prstGeom prst="heart">
                <a:avLst/>
              </a:prstGeom>
              <a:solidFill>
                <a:srgbClr val="9900FF"/>
              </a:solidFill>
              <a:ln cap="flat" cmpd="sng" w="9525">
                <a:solidFill>
                  <a:srgbClr val="42424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2" name="Google Shape;172;p14"/>
              <p:cNvSpPr/>
              <p:nvPr/>
            </p:nvSpPr>
            <p:spPr>
              <a:xfrm>
                <a:off x="6370850" y="1728081"/>
                <a:ext cx="37800" cy="441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rgbClr val="42424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3" name="Google Shape;173;p14"/>
              <p:cNvSpPr/>
              <p:nvPr/>
            </p:nvSpPr>
            <p:spPr>
              <a:xfrm>
                <a:off x="6408650" y="1700030"/>
                <a:ext cx="37800" cy="44100"/>
              </a:xfrm>
              <a:prstGeom prst="ellipse">
                <a:avLst/>
              </a:prstGeom>
              <a:solidFill>
                <a:srgbClr val="FFFF00"/>
              </a:solidFill>
              <a:ln cap="flat" cmpd="sng" w="9525">
                <a:solidFill>
                  <a:srgbClr val="42424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4" name="Google Shape;174;p14"/>
              <p:cNvSpPr/>
              <p:nvPr/>
            </p:nvSpPr>
            <p:spPr>
              <a:xfrm>
                <a:off x="6449063" y="1700039"/>
                <a:ext cx="37800" cy="44100"/>
              </a:xfrm>
              <a:prstGeom prst="ellipse">
                <a:avLst/>
              </a:prstGeom>
              <a:solidFill>
                <a:srgbClr val="00FF00"/>
              </a:solidFill>
              <a:ln cap="flat" cmpd="sng" w="9525">
                <a:solidFill>
                  <a:srgbClr val="42424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5" name="Google Shape;175;p14"/>
              <p:cNvSpPr/>
              <p:nvPr/>
            </p:nvSpPr>
            <p:spPr>
              <a:xfrm>
                <a:off x="6486863" y="1728072"/>
                <a:ext cx="37800" cy="44100"/>
              </a:xfrm>
              <a:prstGeom prst="ellipse">
                <a:avLst/>
              </a:prstGeom>
              <a:solidFill>
                <a:srgbClr val="0000FF"/>
              </a:solidFill>
              <a:ln cap="flat" cmpd="sng" w="9525">
                <a:solidFill>
                  <a:srgbClr val="42424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176" name="Google Shape;176;p14"/>
            <p:cNvSpPr/>
            <p:nvPr/>
          </p:nvSpPr>
          <p:spPr>
            <a:xfrm>
              <a:off x="5738861" y="1450475"/>
              <a:ext cx="357300" cy="266400"/>
            </a:xfrm>
            <a:prstGeom prst="parallelogram">
              <a:avLst>
                <a:gd fmla="val 46611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978900" y="1555175"/>
              <a:ext cx="251100" cy="307200"/>
            </a:xfrm>
            <a:prstGeom prst="parallelogram">
              <a:avLst>
                <a:gd fmla="val 51155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5999559" y="1555168"/>
              <a:ext cx="382500" cy="258000"/>
            </a:xfrm>
            <a:prstGeom prst="parallelogram">
              <a:avLst>
                <a:gd fmla="val 50862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5"/>
          <p:cNvGrpSpPr/>
          <p:nvPr/>
        </p:nvGrpSpPr>
        <p:grpSpPr>
          <a:xfrm>
            <a:off x="-1053550" y="-36005"/>
            <a:ext cx="13550461" cy="7505745"/>
            <a:chOff x="-167846" y="27528"/>
            <a:chExt cx="12674838" cy="7020729"/>
          </a:xfrm>
        </p:grpSpPr>
        <p:pic>
          <p:nvPicPr>
            <p:cNvPr id="184" name="Google Shape;184;p15"/>
            <p:cNvPicPr preferRelativeResize="0"/>
            <p:nvPr/>
          </p:nvPicPr>
          <p:blipFill rotWithShape="1">
            <a:blip r:embed="rId3">
              <a:alphaModFix/>
            </a:blip>
            <a:srcRect b="0" l="0" r="35408" t="0"/>
            <a:stretch/>
          </p:blipFill>
          <p:spPr>
            <a:xfrm>
              <a:off x="9521010" y="1456659"/>
              <a:ext cx="2672828" cy="4870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376" y="198819"/>
              <a:ext cx="3486644" cy="2225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21081" y="103304"/>
              <a:ext cx="3785911" cy="2416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5"/>
            <p:cNvPicPr preferRelativeResize="0"/>
            <p:nvPr/>
          </p:nvPicPr>
          <p:blipFill rotWithShape="1">
            <a:blip r:embed="rId6">
              <a:alphaModFix/>
            </a:blip>
            <a:srcRect b="9543" l="20432" r="0" t="0"/>
            <a:stretch/>
          </p:blipFill>
          <p:spPr>
            <a:xfrm>
              <a:off x="816440" y="1740918"/>
              <a:ext cx="3442754" cy="4728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7200010">
              <a:off x="462223" y="1258927"/>
              <a:ext cx="1402520" cy="1670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8834627" y="4858877"/>
              <a:ext cx="1008685" cy="16678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" name="Google Shape;190;p15"/>
            <p:cNvGrpSpPr/>
            <p:nvPr/>
          </p:nvGrpSpPr>
          <p:grpSpPr>
            <a:xfrm>
              <a:off x="8279327" y="282505"/>
              <a:ext cx="858858" cy="858858"/>
              <a:chOff x="1037825" y="122625"/>
              <a:chExt cx="709800" cy="709800"/>
            </a:xfrm>
          </p:grpSpPr>
          <p:sp>
            <p:nvSpPr>
              <p:cNvPr id="191" name="Google Shape;191;p15"/>
              <p:cNvSpPr/>
              <p:nvPr/>
            </p:nvSpPr>
            <p:spPr>
              <a:xfrm>
                <a:off x="1037825" y="122625"/>
                <a:ext cx="709800" cy="709800"/>
              </a:xfrm>
              <a:prstGeom prst="ellipse">
                <a:avLst/>
              </a:prstGeom>
              <a:solidFill>
                <a:srgbClr val="FFFFFF">
                  <a:alpha val="2862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1168475" y="253275"/>
                <a:ext cx="448500" cy="448500"/>
              </a:xfrm>
              <a:prstGeom prst="ellipse">
                <a:avLst/>
              </a:prstGeom>
              <a:solidFill>
                <a:srgbClr val="FFFFFF">
                  <a:alpha val="6078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1281275" y="366075"/>
                <a:ext cx="222900" cy="2229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4" name="Google Shape;194;p15"/>
            <p:cNvSpPr/>
            <p:nvPr/>
          </p:nvSpPr>
          <p:spPr>
            <a:xfrm>
              <a:off x="5241699" y="445494"/>
              <a:ext cx="438266" cy="164985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6360402" y="759191"/>
              <a:ext cx="354923" cy="164977"/>
            </a:xfrm>
            <a:custGeom>
              <a:rect b="b" l="l" r="r" t="t"/>
              <a:pathLst>
                <a:path extrusionOk="0" h="1229" w="2644">
                  <a:moveTo>
                    <a:pt x="888" y="0"/>
                  </a:moveTo>
                  <a:cubicBezTo>
                    <a:pt x="798" y="0"/>
                    <a:pt x="706" y="25"/>
                    <a:pt x="633" y="77"/>
                  </a:cubicBezTo>
                  <a:cubicBezTo>
                    <a:pt x="428" y="223"/>
                    <a:pt x="300" y="676"/>
                    <a:pt x="462" y="882"/>
                  </a:cubicBezTo>
                  <a:cubicBezTo>
                    <a:pt x="368" y="890"/>
                    <a:pt x="283" y="899"/>
                    <a:pt x="197" y="924"/>
                  </a:cubicBezTo>
                  <a:cubicBezTo>
                    <a:pt x="146" y="933"/>
                    <a:pt x="77" y="967"/>
                    <a:pt x="43" y="1010"/>
                  </a:cubicBezTo>
                  <a:cubicBezTo>
                    <a:pt x="0" y="1061"/>
                    <a:pt x="0" y="1138"/>
                    <a:pt x="60" y="1164"/>
                  </a:cubicBezTo>
                  <a:cubicBezTo>
                    <a:pt x="86" y="1172"/>
                    <a:pt x="112" y="1189"/>
                    <a:pt x="146" y="1189"/>
                  </a:cubicBezTo>
                  <a:cubicBezTo>
                    <a:pt x="467" y="1215"/>
                    <a:pt x="789" y="1228"/>
                    <a:pt x="1112" y="1228"/>
                  </a:cubicBezTo>
                  <a:cubicBezTo>
                    <a:pt x="1547" y="1228"/>
                    <a:pt x="1984" y="1204"/>
                    <a:pt x="2421" y="1155"/>
                  </a:cubicBezTo>
                  <a:cubicBezTo>
                    <a:pt x="2481" y="1147"/>
                    <a:pt x="2550" y="1130"/>
                    <a:pt x="2592" y="1087"/>
                  </a:cubicBezTo>
                  <a:cubicBezTo>
                    <a:pt x="2644" y="1035"/>
                    <a:pt x="2644" y="950"/>
                    <a:pt x="2601" y="890"/>
                  </a:cubicBezTo>
                  <a:cubicBezTo>
                    <a:pt x="2558" y="822"/>
                    <a:pt x="2498" y="779"/>
                    <a:pt x="2430" y="762"/>
                  </a:cubicBezTo>
                  <a:cubicBezTo>
                    <a:pt x="2347" y="724"/>
                    <a:pt x="2260" y="707"/>
                    <a:pt x="2173" y="707"/>
                  </a:cubicBezTo>
                  <a:cubicBezTo>
                    <a:pt x="2080" y="707"/>
                    <a:pt x="1988" y="727"/>
                    <a:pt x="1899" y="762"/>
                  </a:cubicBezTo>
                  <a:cubicBezTo>
                    <a:pt x="1849" y="515"/>
                    <a:pt x="1620" y="361"/>
                    <a:pt x="1385" y="361"/>
                  </a:cubicBezTo>
                  <a:cubicBezTo>
                    <a:pt x="1343" y="361"/>
                    <a:pt x="1300" y="366"/>
                    <a:pt x="1258" y="377"/>
                  </a:cubicBezTo>
                  <a:cubicBezTo>
                    <a:pt x="1300" y="133"/>
                    <a:pt x="1097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5171753" y="5473454"/>
              <a:ext cx="578195" cy="246781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7" name="Google Shape;197;p15"/>
            <p:cNvPicPr preferRelativeResize="0"/>
            <p:nvPr/>
          </p:nvPicPr>
          <p:blipFill rotWithShape="1">
            <a:blip r:embed="rId9">
              <a:alphaModFix/>
            </a:blip>
            <a:srcRect b="0" l="0" r="0" t="21722"/>
            <a:stretch/>
          </p:blipFill>
          <p:spPr>
            <a:xfrm>
              <a:off x="520081" y="27528"/>
              <a:ext cx="2340472" cy="672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5"/>
            <p:cNvPicPr preferRelativeResize="0"/>
            <p:nvPr/>
          </p:nvPicPr>
          <p:blipFill rotWithShape="1">
            <a:blip r:embed="rId10">
              <a:alphaModFix/>
            </a:blip>
            <a:srcRect b="0" l="0" r="0" t="15710"/>
            <a:stretch/>
          </p:blipFill>
          <p:spPr>
            <a:xfrm>
              <a:off x="1643233" y="27528"/>
              <a:ext cx="3624164" cy="1000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5"/>
            <p:cNvPicPr preferRelativeResize="0"/>
            <p:nvPr/>
          </p:nvPicPr>
          <p:blipFill rotWithShape="1">
            <a:blip r:embed="rId11">
              <a:alphaModFix/>
            </a:blip>
            <a:srcRect b="36191" l="0" r="0" t="0"/>
            <a:stretch/>
          </p:blipFill>
          <p:spPr>
            <a:xfrm rot="4500004">
              <a:off x="1036105" y="2059587"/>
              <a:ext cx="578195" cy="1446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5"/>
            <p:cNvPicPr preferRelativeResize="0"/>
            <p:nvPr/>
          </p:nvPicPr>
          <p:blipFill rotWithShape="1">
            <a:blip r:embed="rId12">
              <a:alphaModFix/>
            </a:blip>
            <a:srcRect b="51052" l="0" r="0" t="0"/>
            <a:stretch/>
          </p:blipFill>
          <p:spPr>
            <a:xfrm>
              <a:off x="566424" y="5699077"/>
              <a:ext cx="6902416" cy="7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221653" y="377275"/>
              <a:ext cx="707469" cy="5269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944582" y="1048227"/>
              <a:ext cx="578199" cy="527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382119" y="841677"/>
              <a:ext cx="471925" cy="288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864706" y="1028470"/>
              <a:ext cx="354923" cy="21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5"/>
            <p:cNvPicPr preferRelativeResize="0"/>
            <p:nvPr/>
          </p:nvPicPr>
          <p:blipFill rotWithShape="1">
            <a:blip r:embed="rId12">
              <a:alphaModFix/>
            </a:blip>
            <a:srcRect b="51052" l="0" r="19444" t="0"/>
            <a:stretch/>
          </p:blipFill>
          <p:spPr>
            <a:xfrm>
              <a:off x="6693184" y="5699071"/>
              <a:ext cx="5560103" cy="7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-1709331">
              <a:off x="6291507" y="5705854"/>
              <a:ext cx="1198664" cy="1124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rot="1334197">
              <a:off x="3653922" y="5085026"/>
              <a:ext cx="907807" cy="1574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 flipH="1" rot="-1901179">
              <a:off x="-314991" y="2985642"/>
              <a:ext cx="4639147" cy="756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5"/>
            <p:cNvPicPr preferRelativeResize="0"/>
            <p:nvPr/>
          </p:nvPicPr>
          <p:blipFill rotWithShape="1">
            <a:blip r:embed="rId19">
              <a:alphaModFix/>
            </a:blip>
            <a:srcRect b="0" l="0" r="65439" t="0"/>
            <a:stretch/>
          </p:blipFill>
          <p:spPr>
            <a:xfrm>
              <a:off x="9624333" y="1702410"/>
              <a:ext cx="2602106" cy="507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383899" y="924170"/>
              <a:ext cx="2070189" cy="51944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15"/>
          <p:cNvGrpSpPr/>
          <p:nvPr/>
        </p:nvGrpSpPr>
        <p:grpSpPr>
          <a:xfrm>
            <a:off x="3441750" y="1371750"/>
            <a:ext cx="5308500" cy="4114500"/>
            <a:chOff x="3441750" y="1371750"/>
            <a:chExt cx="5308500" cy="4114500"/>
          </a:xfrm>
        </p:grpSpPr>
        <p:sp>
          <p:nvSpPr>
            <p:cNvPr id="212" name="Google Shape;212;p15"/>
            <p:cNvSpPr/>
            <p:nvPr/>
          </p:nvSpPr>
          <p:spPr>
            <a:xfrm>
              <a:off x="3441750" y="1371750"/>
              <a:ext cx="5308500" cy="411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3739800" y="1602750"/>
              <a:ext cx="4712400" cy="3652500"/>
            </a:xfrm>
            <a:prstGeom prst="ellipse">
              <a:avLst/>
            </a:prstGeom>
            <a:solidFill>
              <a:srgbClr val="FFFFFF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4" name="Google Shape;214;p15"/>
            <p:cNvGrpSpPr/>
            <p:nvPr/>
          </p:nvGrpSpPr>
          <p:grpSpPr>
            <a:xfrm>
              <a:off x="3805943" y="1758553"/>
              <a:ext cx="4580107" cy="3089370"/>
              <a:chOff x="3828072" y="2080244"/>
              <a:chExt cx="4580107" cy="3089370"/>
            </a:xfrm>
          </p:grpSpPr>
          <p:sp>
            <p:nvSpPr>
              <p:cNvPr id="215" name="Google Shape;215;p15"/>
              <p:cNvSpPr/>
              <p:nvPr/>
            </p:nvSpPr>
            <p:spPr>
              <a:xfrm>
                <a:off x="3828072" y="2080244"/>
                <a:ext cx="4580100" cy="10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00">
                    <a:solidFill>
                      <a:schemeClr val="dk1"/>
                    </a:solidFill>
                    <a:latin typeface="Georgia"/>
                    <a:ea typeface="Georgia"/>
                    <a:cs typeface="Georgia"/>
                    <a:sym typeface="Georgia"/>
                  </a:rPr>
                  <a:t>Data </a:t>
                </a:r>
                <a:endParaRPr b="1" sz="27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3828079" y="2733614"/>
                <a:ext cx="4580100" cy="243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100">
                    <a:latin typeface="Times New Roman"/>
                    <a:ea typeface="Times New Roman"/>
                    <a:cs typeface="Times New Roman"/>
                    <a:sym typeface="Times New Roman"/>
                  </a:rPr>
                  <a:t>   </a:t>
                </a:r>
                <a:r>
                  <a:rPr lang="en-US" sz="2300">
                    <a:latin typeface="Times New Roman"/>
                    <a:ea typeface="Times New Roman"/>
                    <a:cs typeface="Times New Roman"/>
                    <a:sym typeface="Times New Roman"/>
                  </a:rPr>
                  <a:t>Actual data source: </a:t>
                </a:r>
                <a:endParaRPr sz="23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368300" lvl="0" marL="1371600" marR="0" rtl="0" algn="l">
                  <a:spcBef>
                    <a:spcPts val="0"/>
                  </a:spcBef>
                  <a:spcAft>
                    <a:spcPts val="0"/>
                  </a:spcAft>
                  <a:buSzPts val="2200"/>
                  <a:buFont typeface="Times New Roman"/>
                  <a:buChar char="●"/>
                </a:pPr>
                <a:r>
                  <a:rPr lang="en-US" sz="2200">
                    <a:latin typeface="Times New Roman"/>
                    <a:ea typeface="Times New Roman"/>
                    <a:cs typeface="Times New Roman"/>
                    <a:sym typeface="Times New Roman"/>
                  </a:rPr>
                  <a:t>2 datasets from Kaggle</a:t>
                </a:r>
                <a:endParaRPr sz="2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368300" lvl="0" marL="1371600" marR="0" rtl="0" algn="l">
                  <a:spcBef>
                    <a:spcPts val="0"/>
                  </a:spcBef>
                  <a:spcAft>
                    <a:spcPts val="0"/>
                  </a:spcAft>
                  <a:buSzPts val="2200"/>
                  <a:buFont typeface="Times New Roman"/>
                  <a:buChar char="●"/>
                </a:pPr>
                <a:r>
                  <a:rPr lang="en-US" sz="2200">
                    <a:latin typeface="Times New Roman"/>
                    <a:ea typeface="Times New Roman"/>
                    <a:cs typeface="Times New Roman"/>
                    <a:sym typeface="Times New Roman"/>
                  </a:rPr>
                  <a:t>1 generated by Chatgpt</a:t>
                </a:r>
                <a:endParaRPr sz="2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>
                    <a:solidFill>
                      <a:srgbClr val="1D1C1D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In total:</a:t>
                </a:r>
                <a:endParaRPr sz="23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368300" lvl="0" marL="1371600" rtl="0" algn="l">
                  <a:spcBef>
                    <a:spcPts val="0"/>
                  </a:spcBef>
                  <a:spcAft>
                    <a:spcPts val="0"/>
                  </a:spcAft>
                  <a:buSzPts val="2200"/>
                  <a:buFont typeface="Times New Roman"/>
                  <a:buChar char="●"/>
                </a:pPr>
                <a:r>
                  <a:rPr lang="en-US" sz="2200">
                    <a:solidFill>
                      <a:srgbClr val="1D1C1D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277 </a:t>
                </a:r>
                <a:r>
                  <a:rPr lang="en-US" sz="22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records</a:t>
                </a:r>
                <a:endParaRPr sz="2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-368300" lvl="0" marL="1371600" marR="0" rtl="0" algn="l">
                  <a:spcBef>
                    <a:spcPts val="0"/>
                  </a:spcBef>
                  <a:spcAft>
                    <a:spcPts val="0"/>
                  </a:spcAft>
                  <a:buSzPts val="2200"/>
                  <a:buFont typeface="Times New Roman"/>
                  <a:buChar char="●"/>
                </a:pPr>
                <a:r>
                  <a:rPr lang="en-US" sz="2200">
                    <a:latin typeface="Times New Roman"/>
                    <a:ea typeface="Times New Roman"/>
                    <a:cs typeface="Times New Roman"/>
                    <a:sym typeface="Times New Roman"/>
                  </a:rPr>
                  <a:t>18 columns.</a:t>
                </a:r>
                <a:endParaRPr sz="2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/>
          <p:nvPr/>
        </p:nvSpPr>
        <p:spPr>
          <a:xfrm rot="-5400000">
            <a:off x="8069272" y="2986580"/>
            <a:ext cx="2770085" cy="4766181"/>
          </a:xfrm>
          <a:custGeom>
            <a:rect b="b" l="l" r="r" t="t"/>
            <a:pathLst>
              <a:path extrusionOk="0" h="10383" w="10639">
                <a:moveTo>
                  <a:pt x="75" y="1"/>
                </a:moveTo>
                <a:cubicBezTo>
                  <a:pt x="50" y="1"/>
                  <a:pt x="26" y="5"/>
                  <a:pt x="0" y="13"/>
                </a:cubicBezTo>
                <a:cubicBezTo>
                  <a:pt x="573" y="2965"/>
                  <a:pt x="2370" y="5574"/>
                  <a:pt x="4586" y="7610"/>
                </a:cubicBezTo>
                <a:cubicBezTo>
                  <a:pt x="5518" y="8465"/>
                  <a:pt x="6536" y="9235"/>
                  <a:pt x="7665" y="9791"/>
                </a:cubicBezTo>
                <a:cubicBezTo>
                  <a:pt x="8153" y="10040"/>
                  <a:pt x="8743" y="10348"/>
                  <a:pt x="9299" y="10382"/>
                </a:cubicBezTo>
                <a:cubicBezTo>
                  <a:pt x="9309" y="10382"/>
                  <a:pt x="9319" y="10382"/>
                  <a:pt x="9330" y="10382"/>
                </a:cubicBezTo>
                <a:cubicBezTo>
                  <a:pt x="9657" y="10382"/>
                  <a:pt x="10639" y="10253"/>
                  <a:pt x="10266" y="9740"/>
                </a:cubicBezTo>
                <a:cubicBezTo>
                  <a:pt x="10198" y="9655"/>
                  <a:pt x="10104" y="9612"/>
                  <a:pt x="10010" y="9569"/>
                </a:cubicBezTo>
                <a:cubicBezTo>
                  <a:pt x="9582" y="9398"/>
                  <a:pt x="9154" y="9235"/>
                  <a:pt x="8726" y="9064"/>
                </a:cubicBezTo>
                <a:cubicBezTo>
                  <a:pt x="6827" y="8286"/>
                  <a:pt x="5176" y="7003"/>
                  <a:pt x="3807" y="5480"/>
                </a:cubicBezTo>
                <a:cubicBezTo>
                  <a:pt x="2438" y="3948"/>
                  <a:pt x="1361" y="2195"/>
                  <a:pt x="454" y="355"/>
                </a:cubicBezTo>
                <a:cubicBezTo>
                  <a:pt x="386" y="198"/>
                  <a:pt x="246" y="1"/>
                  <a:pt x="75" y="1"/>
                </a:cubicBez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16"/>
          <p:cNvGrpSpPr/>
          <p:nvPr/>
        </p:nvGrpSpPr>
        <p:grpSpPr>
          <a:xfrm>
            <a:off x="5555938" y="-154729"/>
            <a:ext cx="7806598" cy="7120651"/>
            <a:chOff x="4281725" y="-89675"/>
            <a:chExt cx="5865213" cy="5349850"/>
          </a:xfrm>
        </p:grpSpPr>
        <p:sp>
          <p:nvSpPr>
            <p:cNvPr id="223" name="Google Shape;223;p16"/>
            <p:cNvSpPr/>
            <p:nvPr/>
          </p:nvSpPr>
          <p:spPr>
            <a:xfrm>
              <a:off x="7363800" y="-89675"/>
              <a:ext cx="1337691" cy="1568959"/>
            </a:xfrm>
            <a:custGeom>
              <a:rect b="b" l="l" r="r" t="t"/>
              <a:pathLst>
                <a:path extrusionOk="0" h="25868" w="22055">
                  <a:moveTo>
                    <a:pt x="1882" y="0"/>
                  </a:moveTo>
                  <a:cubicBezTo>
                    <a:pt x="1480" y="9"/>
                    <a:pt x="1130" y="86"/>
                    <a:pt x="736" y="94"/>
                  </a:cubicBezTo>
                  <a:cubicBezTo>
                    <a:pt x="0" y="5937"/>
                    <a:pt x="651" y="11943"/>
                    <a:pt x="2618" y="17486"/>
                  </a:cubicBezTo>
                  <a:cubicBezTo>
                    <a:pt x="2892" y="18291"/>
                    <a:pt x="3208" y="19078"/>
                    <a:pt x="3593" y="19830"/>
                  </a:cubicBezTo>
                  <a:cubicBezTo>
                    <a:pt x="4552" y="21738"/>
                    <a:pt x="5963" y="23432"/>
                    <a:pt x="7674" y="24715"/>
                  </a:cubicBezTo>
                  <a:cubicBezTo>
                    <a:pt x="8119" y="25057"/>
                    <a:pt x="8607" y="25365"/>
                    <a:pt x="9128" y="25571"/>
                  </a:cubicBezTo>
                  <a:cubicBezTo>
                    <a:pt x="9643" y="25774"/>
                    <a:pt x="10185" y="25867"/>
                    <a:pt x="10731" y="25867"/>
                  </a:cubicBezTo>
                  <a:cubicBezTo>
                    <a:pt x="11956" y="25867"/>
                    <a:pt x="13202" y="25398"/>
                    <a:pt x="14201" y="24647"/>
                  </a:cubicBezTo>
                  <a:cubicBezTo>
                    <a:pt x="15630" y="23577"/>
                    <a:pt x="16622" y="22003"/>
                    <a:pt x="17427" y="20412"/>
                  </a:cubicBezTo>
                  <a:cubicBezTo>
                    <a:pt x="20412" y="14501"/>
                    <a:pt x="21319" y="7777"/>
                    <a:pt x="22021" y="1189"/>
                  </a:cubicBezTo>
                  <a:cubicBezTo>
                    <a:pt x="22046" y="1001"/>
                    <a:pt x="22055" y="787"/>
                    <a:pt x="21935" y="651"/>
                  </a:cubicBezTo>
                  <a:cubicBezTo>
                    <a:pt x="21832" y="531"/>
                    <a:pt x="21661" y="505"/>
                    <a:pt x="21499" y="471"/>
                  </a:cubicBezTo>
                  <a:cubicBezTo>
                    <a:pt x="21485" y="470"/>
                    <a:pt x="21471" y="469"/>
                    <a:pt x="21457" y="469"/>
                  </a:cubicBezTo>
                  <a:cubicBezTo>
                    <a:pt x="21147" y="469"/>
                    <a:pt x="20901" y="800"/>
                    <a:pt x="20608" y="800"/>
                  </a:cubicBezTo>
                  <a:cubicBezTo>
                    <a:pt x="20588" y="800"/>
                    <a:pt x="20569" y="799"/>
                    <a:pt x="20549" y="796"/>
                  </a:cubicBezTo>
                  <a:cubicBezTo>
                    <a:pt x="20130" y="5724"/>
                    <a:pt x="19702" y="10702"/>
                    <a:pt x="18265" y="15442"/>
                  </a:cubicBezTo>
                  <a:cubicBezTo>
                    <a:pt x="17418" y="18222"/>
                    <a:pt x="16126" y="21037"/>
                    <a:pt x="13748" y="22713"/>
                  </a:cubicBezTo>
                  <a:cubicBezTo>
                    <a:pt x="12909" y="23310"/>
                    <a:pt x="11929" y="23749"/>
                    <a:pt x="10898" y="23749"/>
                  </a:cubicBezTo>
                  <a:cubicBezTo>
                    <a:pt x="10879" y="23749"/>
                    <a:pt x="10859" y="23749"/>
                    <a:pt x="10839" y="23749"/>
                  </a:cubicBezTo>
                  <a:cubicBezTo>
                    <a:pt x="9282" y="23740"/>
                    <a:pt x="7897" y="22722"/>
                    <a:pt x="6853" y="21567"/>
                  </a:cubicBezTo>
                  <a:cubicBezTo>
                    <a:pt x="3867" y="18256"/>
                    <a:pt x="2849" y="13645"/>
                    <a:pt x="2276" y="9231"/>
                  </a:cubicBezTo>
                  <a:cubicBezTo>
                    <a:pt x="1882" y="6168"/>
                    <a:pt x="1643" y="3080"/>
                    <a:pt x="1882" y="0"/>
                  </a:cubicBezTo>
                  <a:close/>
                </a:path>
              </a:pathLst>
            </a:custGeom>
            <a:solidFill>
              <a:srgbClr val="8A9B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4" name="Google Shape;224;p16"/>
            <p:cNvGrpSpPr/>
            <p:nvPr/>
          </p:nvGrpSpPr>
          <p:grpSpPr>
            <a:xfrm>
              <a:off x="6174008" y="236375"/>
              <a:ext cx="960146" cy="960146"/>
              <a:chOff x="1037825" y="122625"/>
              <a:chExt cx="709800" cy="709800"/>
            </a:xfrm>
          </p:grpSpPr>
          <p:sp>
            <p:nvSpPr>
              <p:cNvPr id="225" name="Google Shape;225;p16"/>
              <p:cNvSpPr/>
              <p:nvPr/>
            </p:nvSpPr>
            <p:spPr>
              <a:xfrm>
                <a:off x="1037825" y="122625"/>
                <a:ext cx="709800" cy="709800"/>
              </a:xfrm>
              <a:prstGeom prst="ellipse">
                <a:avLst/>
              </a:prstGeom>
              <a:solidFill>
                <a:schemeClr val="lt1">
                  <a:alpha val="2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1168475" y="253275"/>
                <a:ext cx="448500" cy="448500"/>
              </a:xfrm>
              <a:prstGeom prst="ellipse">
                <a:avLst/>
              </a:prstGeom>
              <a:solidFill>
                <a:schemeClr val="lt1">
                  <a:alpha val="60784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1281275" y="366075"/>
                <a:ext cx="222900" cy="222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16"/>
            <p:cNvSpPr/>
            <p:nvPr/>
          </p:nvSpPr>
          <p:spPr>
            <a:xfrm>
              <a:off x="6991701" y="1194928"/>
              <a:ext cx="960162" cy="278272"/>
            </a:xfrm>
            <a:custGeom>
              <a:rect b="b" l="l" r="r" t="t"/>
              <a:pathLst>
                <a:path extrusionOk="0" h="4116" w="14202">
                  <a:moveTo>
                    <a:pt x="6191" y="1"/>
                  </a:moveTo>
                  <a:cubicBezTo>
                    <a:pt x="6164" y="1"/>
                    <a:pt x="6136" y="2"/>
                    <a:pt x="6108" y="4"/>
                  </a:cubicBezTo>
                  <a:cubicBezTo>
                    <a:pt x="5647" y="29"/>
                    <a:pt x="5219" y="320"/>
                    <a:pt x="4962" y="722"/>
                  </a:cubicBezTo>
                  <a:cubicBezTo>
                    <a:pt x="4731" y="1099"/>
                    <a:pt x="4791" y="1578"/>
                    <a:pt x="4603" y="1869"/>
                  </a:cubicBezTo>
                  <a:cubicBezTo>
                    <a:pt x="4415" y="2159"/>
                    <a:pt x="4004" y="2313"/>
                    <a:pt x="3756" y="2553"/>
                  </a:cubicBezTo>
                  <a:cubicBezTo>
                    <a:pt x="3569" y="2740"/>
                    <a:pt x="3331" y="2916"/>
                    <a:pt x="3097" y="2916"/>
                  </a:cubicBezTo>
                  <a:cubicBezTo>
                    <a:pt x="3031" y="2916"/>
                    <a:pt x="2965" y="2902"/>
                    <a:pt x="2900" y="2870"/>
                  </a:cubicBezTo>
                  <a:cubicBezTo>
                    <a:pt x="2789" y="2810"/>
                    <a:pt x="2704" y="2707"/>
                    <a:pt x="2610" y="2630"/>
                  </a:cubicBezTo>
                  <a:cubicBezTo>
                    <a:pt x="2499" y="2548"/>
                    <a:pt x="2362" y="2509"/>
                    <a:pt x="2225" y="2509"/>
                  </a:cubicBezTo>
                  <a:cubicBezTo>
                    <a:pt x="1990" y="2509"/>
                    <a:pt x="1753" y="2622"/>
                    <a:pt x="1634" y="2827"/>
                  </a:cubicBezTo>
                  <a:cubicBezTo>
                    <a:pt x="1591" y="2912"/>
                    <a:pt x="1566" y="2998"/>
                    <a:pt x="1497" y="3058"/>
                  </a:cubicBezTo>
                  <a:cubicBezTo>
                    <a:pt x="1403" y="3143"/>
                    <a:pt x="1266" y="3152"/>
                    <a:pt x="1138" y="3169"/>
                  </a:cubicBezTo>
                  <a:cubicBezTo>
                    <a:pt x="839" y="3186"/>
                    <a:pt x="548" y="3263"/>
                    <a:pt x="265" y="3383"/>
                  </a:cubicBezTo>
                  <a:cubicBezTo>
                    <a:pt x="163" y="3426"/>
                    <a:pt x="52" y="3485"/>
                    <a:pt x="35" y="3597"/>
                  </a:cubicBezTo>
                  <a:cubicBezTo>
                    <a:pt x="0" y="3776"/>
                    <a:pt x="223" y="3896"/>
                    <a:pt x="411" y="3939"/>
                  </a:cubicBezTo>
                  <a:cubicBezTo>
                    <a:pt x="998" y="4073"/>
                    <a:pt x="1596" y="4116"/>
                    <a:pt x="2199" y="4116"/>
                  </a:cubicBezTo>
                  <a:cubicBezTo>
                    <a:pt x="2984" y="4116"/>
                    <a:pt x="3776" y="4042"/>
                    <a:pt x="4560" y="3999"/>
                  </a:cubicBezTo>
                  <a:cubicBezTo>
                    <a:pt x="5416" y="3949"/>
                    <a:pt x="6274" y="3934"/>
                    <a:pt x="7132" y="3934"/>
                  </a:cubicBezTo>
                  <a:cubicBezTo>
                    <a:pt x="8671" y="3934"/>
                    <a:pt x="10212" y="3984"/>
                    <a:pt x="11752" y="3984"/>
                  </a:cubicBezTo>
                  <a:cubicBezTo>
                    <a:pt x="12486" y="3984"/>
                    <a:pt x="13220" y="3973"/>
                    <a:pt x="13953" y="3939"/>
                  </a:cubicBezTo>
                  <a:cubicBezTo>
                    <a:pt x="14030" y="3939"/>
                    <a:pt x="14116" y="3922"/>
                    <a:pt x="14150" y="3862"/>
                  </a:cubicBezTo>
                  <a:cubicBezTo>
                    <a:pt x="14201" y="3768"/>
                    <a:pt x="14082" y="3657"/>
                    <a:pt x="13979" y="3639"/>
                  </a:cubicBezTo>
                  <a:cubicBezTo>
                    <a:pt x="13868" y="3614"/>
                    <a:pt x="13757" y="3614"/>
                    <a:pt x="13680" y="3528"/>
                  </a:cubicBezTo>
                  <a:cubicBezTo>
                    <a:pt x="13603" y="3434"/>
                    <a:pt x="13645" y="3297"/>
                    <a:pt x="13603" y="3177"/>
                  </a:cubicBezTo>
                  <a:cubicBezTo>
                    <a:pt x="13560" y="3049"/>
                    <a:pt x="13431" y="2972"/>
                    <a:pt x="13312" y="2921"/>
                  </a:cubicBezTo>
                  <a:cubicBezTo>
                    <a:pt x="13005" y="2779"/>
                    <a:pt x="12673" y="2702"/>
                    <a:pt x="12337" y="2702"/>
                  </a:cubicBezTo>
                  <a:cubicBezTo>
                    <a:pt x="12288" y="2702"/>
                    <a:pt x="12240" y="2704"/>
                    <a:pt x="12191" y="2707"/>
                  </a:cubicBezTo>
                  <a:cubicBezTo>
                    <a:pt x="12140" y="2711"/>
                    <a:pt x="12086" y="2716"/>
                    <a:pt x="12034" y="2716"/>
                  </a:cubicBezTo>
                  <a:cubicBezTo>
                    <a:pt x="11981" y="2716"/>
                    <a:pt x="11930" y="2711"/>
                    <a:pt x="11883" y="2698"/>
                  </a:cubicBezTo>
                  <a:cubicBezTo>
                    <a:pt x="11661" y="2621"/>
                    <a:pt x="11558" y="2365"/>
                    <a:pt x="11421" y="2168"/>
                  </a:cubicBezTo>
                  <a:cubicBezTo>
                    <a:pt x="11164" y="1843"/>
                    <a:pt x="10720" y="1723"/>
                    <a:pt x="10300" y="1723"/>
                  </a:cubicBezTo>
                  <a:cubicBezTo>
                    <a:pt x="9899" y="1723"/>
                    <a:pt x="9498" y="1809"/>
                    <a:pt x="9105" y="1809"/>
                  </a:cubicBezTo>
                  <a:cubicBezTo>
                    <a:pt x="9087" y="1809"/>
                    <a:pt x="9069" y="1809"/>
                    <a:pt x="9051" y="1809"/>
                  </a:cubicBezTo>
                  <a:cubicBezTo>
                    <a:pt x="8855" y="1800"/>
                    <a:pt x="8649" y="1766"/>
                    <a:pt x="8547" y="1612"/>
                  </a:cubicBezTo>
                  <a:cubicBezTo>
                    <a:pt x="8435" y="1484"/>
                    <a:pt x="8453" y="1287"/>
                    <a:pt x="8333" y="1159"/>
                  </a:cubicBezTo>
                  <a:cubicBezTo>
                    <a:pt x="8093" y="902"/>
                    <a:pt x="7597" y="1133"/>
                    <a:pt x="7366" y="876"/>
                  </a:cubicBezTo>
                  <a:cubicBezTo>
                    <a:pt x="7315" y="816"/>
                    <a:pt x="7280" y="731"/>
                    <a:pt x="7255" y="654"/>
                  </a:cubicBezTo>
                  <a:cubicBezTo>
                    <a:pt x="7070" y="252"/>
                    <a:pt x="6627" y="1"/>
                    <a:pt x="6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9" name="Google Shape;229;p16"/>
            <p:cNvPicPr preferRelativeResize="0"/>
            <p:nvPr/>
          </p:nvPicPr>
          <p:blipFill rotWithShape="1">
            <a:blip r:embed="rId3">
              <a:alphaModFix/>
            </a:blip>
            <a:srcRect b="0" l="0" r="35408" t="0"/>
            <a:stretch/>
          </p:blipFill>
          <p:spPr>
            <a:xfrm>
              <a:off x="7134150" y="1086650"/>
              <a:ext cx="2208949" cy="4025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18086" y="-70725"/>
              <a:ext cx="3128852" cy="199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6"/>
            <p:cNvPicPr preferRelativeResize="0"/>
            <p:nvPr/>
          </p:nvPicPr>
          <p:blipFill rotWithShape="1">
            <a:blip r:embed="rId5">
              <a:alphaModFix/>
            </a:blip>
            <a:srcRect b="26198" l="0" r="13095" t="0"/>
            <a:stretch/>
          </p:blipFill>
          <p:spPr>
            <a:xfrm>
              <a:off x="4281725" y="4300025"/>
              <a:ext cx="4957525" cy="96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59664" y="236372"/>
              <a:ext cx="584685" cy="43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89116" y="718203"/>
              <a:ext cx="477850" cy="435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19750" y="828400"/>
              <a:ext cx="192003" cy="11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47122" y="1119033"/>
              <a:ext cx="297225" cy="1815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16"/>
          <p:cNvGrpSpPr/>
          <p:nvPr/>
        </p:nvGrpSpPr>
        <p:grpSpPr>
          <a:xfrm>
            <a:off x="6279246" y="1552620"/>
            <a:ext cx="4944669" cy="5164115"/>
            <a:chOff x="4535900" y="200700"/>
            <a:chExt cx="4366490" cy="4560277"/>
          </a:xfrm>
        </p:grpSpPr>
        <p:pic>
          <p:nvPicPr>
            <p:cNvPr id="237" name="Google Shape;237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35900" y="2701677"/>
              <a:ext cx="3763749" cy="205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535900" y="589950"/>
              <a:ext cx="1415450" cy="2534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615200" y="200700"/>
              <a:ext cx="1605149" cy="287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84200" y="540400"/>
              <a:ext cx="1415450" cy="2534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258055" y="1544213"/>
              <a:ext cx="1644335" cy="198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964525" y="1071025"/>
              <a:ext cx="2731676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688300" y="1937949"/>
              <a:ext cx="2569749" cy="1060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353175" y="1963877"/>
              <a:ext cx="1238249" cy="10090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Google Shape;245;p16"/>
          <p:cNvGrpSpPr/>
          <p:nvPr/>
        </p:nvGrpSpPr>
        <p:grpSpPr>
          <a:xfrm>
            <a:off x="292925" y="1090926"/>
            <a:ext cx="5669400" cy="4490925"/>
            <a:chOff x="292918" y="830892"/>
            <a:chExt cx="5669400" cy="4490925"/>
          </a:xfrm>
        </p:grpSpPr>
        <p:sp>
          <p:nvSpPr>
            <p:cNvPr id="246" name="Google Shape;246;p16"/>
            <p:cNvSpPr/>
            <p:nvPr/>
          </p:nvSpPr>
          <p:spPr>
            <a:xfrm>
              <a:off x="292918" y="1769817"/>
              <a:ext cx="5669400" cy="35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eorgia"/>
                <a:buChar char="●"/>
              </a:pPr>
              <a:r>
                <a:rPr lang="en-US" sz="25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Dropped duplicates</a:t>
              </a:r>
              <a:endParaRPr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eorgia"/>
                <a:buChar char="●"/>
              </a:pPr>
              <a:r>
                <a:rPr lang="en-US" sz="25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Renamed and reordered columns </a:t>
              </a:r>
              <a:endParaRPr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eorgia"/>
                <a:buChar char="●"/>
              </a:pPr>
              <a:r>
                <a:rPr lang="en-US" sz="25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Changed the columns datatype</a:t>
              </a:r>
              <a:endParaRPr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eorgia"/>
                <a:buChar char="●"/>
              </a:pPr>
              <a:r>
                <a:rPr lang="en-US" sz="25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Dropped irrelevant columns</a:t>
              </a:r>
              <a:endParaRPr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eorgia"/>
                <a:buChar char="●"/>
              </a:pPr>
              <a:r>
                <a:rPr lang="en-US" sz="25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Added new columns and rows</a:t>
              </a:r>
              <a:endParaRPr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3873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eorgia"/>
                <a:buChar char="●"/>
              </a:pPr>
              <a:r>
                <a:rPr lang="en-US" sz="25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Merged three datasets together</a:t>
              </a:r>
              <a:endParaRPr sz="1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481422" y="830892"/>
              <a:ext cx="434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35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Data Wrangling</a:t>
              </a:r>
              <a:endPara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6270"/>
          </a:srgbClr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/>
          <p:nvPr/>
        </p:nvSpPr>
        <p:spPr>
          <a:xfrm rot="-5400000">
            <a:off x="8069272" y="2986580"/>
            <a:ext cx="2770085" cy="4766181"/>
          </a:xfrm>
          <a:custGeom>
            <a:rect b="b" l="l" r="r" t="t"/>
            <a:pathLst>
              <a:path extrusionOk="0" h="10383" w="10639">
                <a:moveTo>
                  <a:pt x="75" y="1"/>
                </a:moveTo>
                <a:cubicBezTo>
                  <a:pt x="50" y="1"/>
                  <a:pt x="26" y="5"/>
                  <a:pt x="0" y="13"/>
                </a:cubicBezTo>
                <a:cubicBezTo>
                  <a:pt x="573" y="2965"/>
                  <a:pt x="2370" y="5574"/>
                  <a:pt x="4586" y="7610"/>
                </a:cubicBezTo>
                <a:cubicBezTo>
                  <a:pt x="5518" y="8465"/>
                  <a:pt x="6536" y="9235"/>
                  <a:pt x="7665" y="9791"/>
                </a:cubicBezTo>
                <a:cubicBezTo>
                  <a:pt x="8153" y="10040"/>
                  <a:pt x="8743" y="10348"/>
                  <a:pt x="9299" y="10382"/>
                </a:cubicBezTo>
                <a:cubicBezTo>
                  <a:pt x="9309" y="10382"/>
                  <a:pt x="9319" y="10382"/>
                  <a:pt x="9330" y="10382"/>
                </a:cubicBezTo>
                <a:cubicBezTo>
                  <a:pt x="9657" y="10382"/>
                  <a:pt x="10639" y="10253"/>
                  <a:pt x="10266" y="9740"/>
                </a:cubicBezTo>
                <a:cubicBezTo>
                  <a:pt x="10198" y="9655"/>
                  <a:pt x="10104" y="9612"/>
                  <a:pt x="10010" y="9569"/>
                </a:cubicBezTo>
                <a:cubicBezTo>
                  <a:pt x="9582" y="9398"/>
                  <a:pt x="9154" y="9235"/>
                  <a:pt x="8726" y="9064"/>
                </a:cubicBezTo>
                <a:cubicBezTo>
                  <a:pt x="6827" y="8286"/>
                  <a:pt x="5176" y="7003"/>
                  <a:pt x="3807" y="5480"/>
                </a:cubicBezTo>
                <a:cubicBezTo>
                  <a:pt x="2438" y="3948"/>
                  <a:pt x="1361" y="2195"/>
                  <a:pt x="454" y="355"/>
                </a:cubicBezTo>
                <a:cubicBezTo>
                  <a:pt x="386" y="198"/>
                  <a:pt x="246" y="1"/>
                  <a:pt x="75" y="1"/>
                </a:cubicBez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7"/>
          <p:cNvPicPr preferRelativeResize="0"/>
          <p:nvPr/>
        </p:nvPicPr>
        <p:blipFill rotWithShape="1">
          <a:blip r:embed="rId3">
            <a:alphaModFix/>
          </a:blip>
          <a:srcRect b="0" l="0" r="51081" t="0"/>
          <a:stretch/>
        </p:blipFill>
        <p:spPr>
          <a:xfrm>
            <a:off x="9886903" y="1312162"/>
            <a:ext cx="2305097" cy="55458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17"/>
          <p:cNvGrpSpPr/>
          <p:nvPr/>
        </p:nvGrpSpPr>
        <p:grpSpPr>
          <a:xfrm>
            <a:off x="7231521" y="292695"/>
            <a:ext cx="5281644" cy="6878003"/>
            <a:chOff x="6247599" y="1386772"/>
            <a:chExt cx="2987355" cy="3890273"/>
          </a:xfrm>
        </p:grpSpPr>
        <p:pic>
          <p:nvPicPr>
            <p:cNvPr id="255" name="Google Shape;255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47599" y="2901526"/>
              <a:ext cx="2896399" cy="22419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17"/>
            <p:cNvSpPr/>
            <p:nvPr/>
          </p:nvSpPr>
          <p:spPr>
            <a:xfrm>
              <a:off x="6743775" y="1386772"/>
              <a:ext cx="423448" cy="133449"/>
            </a:xfrm>
            <a:custGeom>
              <a:rect b="b" l="l" r="r" t="t"/>
              <a:pathLst>
                <a:path extrusionOk="0" h="1248" w="3817">
                  <a:moveTo>
                    <a:pt x="1911" y="1"/>
                  </a:moveTo>
                  <a:cubicBezTo>
                    <a:pt x="1689" y="1"/>
                    <a:pt x="1624" y="197"/>
                    <a:pt x="1472" y="319"/>
                  </a:cubicBezTo>
                  <a:cubicBezTo>
                    <a:pt x="1473" y="319"/>
                    <a:pt x="1473" y="318"/>
                    <a:pt x="1473" y="318"/>
                  </a:cubicBezTo>
                  <a:cubicBezTo>
                    <a:pt x="1483" y="318"/>
                    <a:pt x="850" y="670"/>
                    <a:pt x="1045" y="721"/>
                  </a:cubicBezTo>
                  <a:cubicBezTo>
                    <a:pt x="924" y="693"/>
                    <a:pt x="796" y="678"/>
                    <a:pt x="668" y="678"/>
                  </a:cubicBezTo>
                  <a:cubicBezTo>
                    <a:pt x="559" y="678"/>
                    <a:pt x="449" y="689"/>
                    <a:pt x="343" y="712"/>
                  </a:cubicBezTo>
                  <a:cubicBezTo>
                    <a:pt x="240" y="721"/>
                    <a:pt x="146" y="755"/>
                    <a:pt x="86" y="832"/>
                  </a:cubicBezTo>
                  <a:cubicBezTo>
                    <a:pt x="18" y="892"/>
                    <a:pt x="1" y="1012"/>
                    <a:pt x="61" y="1089"/>
                  </a:cubicBezTo>
                  <a:cubicBezTo>
                    <a:pt x="112" y="1140"/>
                    <a:pt x="206" y="1148"/>
                    <a:pt x="275" y="1157"/>
                  </a:cubicBezTo>
                  <a:cubicBezTo>
                    <a:pt x="935" y="1219"/>
                    <a:pt x="1595" y="1248"/>
                    <a:pt x="2252" y="1248"/>
                  </a:cubicBezTo>
                  <a:cubicBezTo>
                    <a:pt x="2592" y="1248"/>
                    <a:pt x="2931" y="1240"/>
                    <a:pt x="3269" y="1225"/>
                  </a:cubicBezTo>
                  <a:cubicBezTo>
                    <a:pt x="3466" y="1217"/>
                    <a:pt x="3679" y="1191"/>
                    <a:pt x="3816" y="1063"/>
                  </a:cubicBezTo>
                  <a:cubicBezTo>
                    <a:pt x="3645" y="910"/>
                    <a:pt x="3422" y="823"/>
                    <a:pt x="3199" y="823"/>
                  </a:cubicBezTo>
                  <a:cubicBezTo>
                    <a:pt x="3110" y="823"/>
                    <a:pt x="3021" y="837"/>
                    <a:pt x="2935" y="866"/>
                  </a:cubicBezTo>
                  <a:cubicBezTo>
                    <a:pt x="2890" y="647"/>
                    <a:pt x="2671" y="481"/>
                    <a:pt x="2449" y="481"/>
                  </a:cubicBezTo>
                  <a:cubicBezTo>
                    <a:pt x="2420" y="481"/>
                    <a:pt x="2391" y="484"/>
                    <a:pt x="2362" y="490"/>
                  </a:cubicBezTo>
                  <a:cubicBezTo>
                    <a:pt x="2388" y="276"/>
                    <a:pt x="2217" y="53"/>
                    <a:pt x="2003" y="11"/>
                  </a:cubicBezTo>
                  <a:cubicBezTo>
                    <a:pt x="1969" y="4"/>
                    <a:pt x="1939" y="1"/>
                    <a:pt x="19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7228138" y="1784895"/>
              <a:ext cx="319063" cy="133461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8" name="Google Shape;258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58877" y="1436522"/>
              <a:ext cx="584685" cy="43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7"/>
            <p:cNvPicPr preferRelativeResize="0"/>
            <p:nvPr/>
          </p:nvPicPr>
          <p:blipFill rotWithShape="1">
            <a:blip r:embed="rId6">
              <a:alphaModFix/>
            </a:blip>
            <a:srcRect b="-17019" l="-12060" r="12059" t="17020"/>
            <a:stretch/>
          </p:blipFill>
          <p:spPr>
            <a:xfrm>
              <a:off x="6588328" y="1918353"/>
              <a:ext cx="477850" cy="435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86450" y="2290850"/>
              <a:ext cx="390021" cy="23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78600" y="4013853"/>
              <a:ext cx="1141050" cy="1263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496173">
              <a:off x="8553819" y="2784038"/>
              <a:ext cx="551316" cy="1845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17"/>
          <p:cNvSpPr txBox="1"/>
          <p:nvPr/>
        </p:nvSpPr>
        <p:spPr>
          <a:xfrm>
            <a:off x="1191825" y="1426700"/>
            <a:ext cx="7314300" cy="47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D0D0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500"/>
              <a:buFont typeface="Georgia"/>
              <a:buAutoNum type="arabicPeriod"/>
            </a:pPr>
            <a:r>
              <a:rPr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Decision Tree</a:t>
            </a:r>
            <a:r>
              <a:rPr b="1"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25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500"/>
              <a:buFont typeface="Georgia"/>
              <a:buAutoNum type="arabicPeriod"/>
            </a:pPr>
            <a:r>
              <a:rPr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Support Vector Machine (SVM) </a:t>
            </a:r>
            <a:r>
              <a:rPr lang="en-US" sz="19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with linear kernel</a:t>
            </a:r>
            <a:endParaRPr b="1" sz="1900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D0D0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●"/>
            </a:pPr>
            <a:r>
              <a:rPr lang="en-U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X: 15 features </a:t>
            </a:r>
            <a:r>
              <a:rPr lang="en-US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(milk, fins, feather, hair, toothed, tail, etc.)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eorgia"/>
              <a:buChar char="●"/>
            </a:pPr>
            <a:r>
              <a:rPr lang="en-U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Y: the animal class column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Same preprocessing technique applied for both models.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D0D0D"/>
                </a:solidFill>
                <a:latin typeface="Georgia"/>
                <a:ea typeface="Georgia"/>
                <a:cs typeface="Georgia"/>
                <a:sym typeface="Georgia"/>
              </a:rPr>
              <a:t>from </a:t>
            </a:r>
            <a:r>
              <a:rPr lang="en-US" sz="2100">
                <a:solidFill>
                  <a:srgbClr val="0D0D0D"/>
                </a:solidFill>
                <a:latin typeface="Georgia"/>
                <a:ea typeface="Georgia"/>
                <a:cs typeface="Georgia"/>
                <a:sym typeface="Georgia"/>
              </a:rPr>
              <a:t>scikit-learn:</a:t>
            </a:r>
            <a:endParaRPr sz="2100">
              <a:solidFill>
                <a:srgbClr val="0D0D0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urier New"/>
              <a:buChar char="●"/>
            </a:pPr>
            <a:r>
              <a:rPr lang="en-US" sz="1900">
                <a:solidFill>
                  <a:schemeClr val="dk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StandardScaler()</a:t>
            </a: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standardize the features</a:t>
            </a:r>
            <a:endParaRPr sz="1900">
              <a:solidFill>
                <a:srgbClr val="0D0D0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900"/>
              <a:buChar char="●"/>
            </a:pPr>
            <a:r>
              <a:rPr lang="en-US" sz="1900">
                <a:solidFill>
                  <a:srgbClr val="0D0D0D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train_test_split()</a:t>
            </a:r>
            <a:r>
              <a:rPr lang="en-US" sz="1900">
                <a:solidFill>
                  <a:srgbClr val="0D0D0D"/>
                </a:solidFill>
                <a:latin typeface="Georgia"/>
                <a:ea typeface="Georgia"/>
                <a:cs typeface="Georgia"/>
                <a:sym typeface="Georgia"/>
              </a:rPr>
              <a:t> function to split</a:t>
            </a:r>
            <a:endParaRPr sz="1900">
              <a:solidFill>
                <a:srgbClr val="0D0D0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1" marL="1371600" rtl="0" algn="l"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Georgia"/>
              <a:buChar char="○"/>
            </a:pPr>
            <a:r>
              <a:rPr lang="en-U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80% of the data for training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1950" lvl="1" marL="1371600" rtl="0" algn="l">
              <a:spcBef>
                <a:spcPts val="600"/>
              </a:spcBef>
              <a:spcAft>
                <a:spcPts val="0"/>
              </a:spcAft>
              <a:buClr>
                <a:srgbClr val="0D0D0D"/>
              </a:buClr>
              <a:buSzPts val="2100"/>
              <a:buFont typeface="Georgia"/>
              <a:buChar char="○"/>
            </a:pPr>
            <a:r>
              <a:rPr lang="en-US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20% of the data for testing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Georgia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1191825" y="426275"/>
            <a:ext cx="4538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ML Models</a:t>
            </a:r>
            <a:r>
              <a:rPr b="1" lang="en-US" sz="2500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0799994">
            <a:off x="-267217" y="4538964"/>
            <a:ext cx="3203652" cy="252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7"/>
          <p:cNvPicPr preferRelativeResize="0"/>
          <p:nvPr/>
        </p:nvPicPr>
        <p:blipFill rotWithShape="1">
          <a:blip r:embed="rId11">
            <a:alphaModFix/>
          </a:blip>
          <a:srcRect b="51052" l="0" r="0" t="0"/>
          <a:stretch/>
        </p:blipFill>
        <p:spPr>
          <a:xfrm>
            <a:off x="670027" y="5897000"/>
            <a:ext cx="8608625" cy="9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29325" cy="3056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2" name="Google Shape;272;p18"/>
          <p:cNvSpPr/>
          <p:nvPr/>
        </p:nvSpPr>
        <p:spPr>
          <a:xfrm rot="-5400000">
            <a:off x="8069279" y="2986582"/>
            <a:ext cx="2770076" cy="4766186"/>
          </a:xfrm>
          <a:custGeom>
            <a:rect b="b" l="l" r="r" t="t"/>
            <a:pathLst>
              <a:path extrusionOk="0" h="10383" w="10639">
                <a:moveTo>
                  <a:pt x="75" y="1"/>
                </a:moveTo>
                <a:cubicBezTo>
                  <a:pt x="50" y="1"/>
                  <a:pt x="26" y="5"/>
                  <a:pt x="0" y="13"/>
                </a:cubicBezTo>
                <a:cubicBezTo>
                  <a:pt x="573" y="2965"/>
                  <a:pt x="2370" y="5574"/>
                  <a:pt x="4586" y="7610"/>
                </a:cubicBezTo>
                <a:cubicBezTo>
                  <a:pt x="5518" y="8465"/>
                  <a:pt x="6536" y="9235"/>
                  <a:pt x="7665" y="9791"/>
                </a:cubicBezTo>
                <a:cubicBezTo>
                  <a:pt x="8153" y="10040"/>
                  <a:pt x="8743" y="10348"/>
                  <a:pt x="9299" y="10382"/>
                </a:cubicBezTo>
                <a:cubicBezTo>
                  <a:pt x="9309" y="10382"/>
                  <a:pt x="9319" y="10382"/>
                  <a:pt x="9330" y="10382"/>
                </a:cubicBezTo>
                <a:cubicBezTo>
                  <a:pt x="9657" y="10382"/>
                  <a:pt x="10639" y="10253"/>
                  <a:pt x="10266" y="9740"/>
                </a:cubicBezTo>
                <a:cubicBezTo>
                  <a:pt x="10198" y="9655"/>
                  <a:pt x="10104" y="9612"/>
                  <a:pt x="10010" y="9569"/>
                </a:cubicBezTo>
                <a:cubicBezTo>
                  <a:pt x="9582" y="9398"/>
                  <a:pt x="9154" y="9235"/>
                  <a:pt x="8726" y="9064"/>
                </a:cubicBezTo>
                <a:cubicBezTo>
                  <a:pt x="6827" y="8286"/>
                  <a:pt x="5176" y="7003"/>
                  <a:pt x="3807" y="5480"/>
                </a:cubicBezTo>
                <a:cubicBezTo>
                  <a:pt x="2438" y="3948"/>
                  <a:pt x="1361" y="2195"/>
                  <a:pt x="454" y="355"/>
                </a:cubicBezTo>
                <a:cubicBezTo>
                  <a:pt x="386" y="198"/>
                  <a:pt x="246" y="1"/>
                  <a:pt x="75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25625"/>
            <a:ext cx="6829326" cy="336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4" name="Google Shape;274;p18"/>
          <p:cNvPicPr preferRelativeResize="0"/>
          <p:nvPr/>
        </p:nvPicPr>
        <p:blipFill rotWithShape="1">
          <a:blip r:embed="rId5">
            <a:alphaModFix/>
          </a:blip>
          <a:srcRect b="0" l="0" r="51081" t="0"/>
          <a:stretch/>
        </p:blipFill>
        <p:spPr>
          <a:xfrm>
            <a:off x="10265378" y="1631137"/>
            <a:ext cx="2305096" cy="5545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8"/>
          <p:cNvGrpSpPr/>
          <p:nvPr/>
        </p:nvGrpSpPr>
        <p:grpSpPr>
          <a:xfrm>
            <a:off x="7630255" y="248939"/>
            <a:ext cx="4679237" cy="5785515"/>
            <a:chOff x="6588328" y="1386769"/>
            <a:chExt cx="2646627" cy="3272350"/>
          </a:xfrm>
        </p:grpSpPr>
        <p:sp>
          <p:nvSpPr>
            <p:cNvPr id="276" name="Google Shape;276;p18"/>
            <p:cNvSpPr/>
            <p:nvPr/>
          </p:nvSpPr>
          <p:spPr>
            <a:xfrm>
              <a:off x="6743775" y="1386772"/>
              <a:ext cx="423448" cy="133449"/>
            </a:xfrm>
            <a:custGeom>
              <a:rect b="b" l="l" r="r" t="t"/>
              <a:pathLst>
                <a:path extrusionOk="0" h="1248" w="3817">
                  <a:moveTo>
                    <a:pt x="1911" y="1"/>
                  </a:moveTo>
                  <a:cubicBezTo>
                    <a:pt x="1689" y="1"/>
                    <a:pt x="1624" y="197"/>
                    <a:pt x="1472" y="319"/>
                  </a:cubicBezTo>
                  <a:cubicBezTo>
                    <a:pt x="1473" y="319"/>
                    <a:pt x="1473" y="318"/>
                    <a:pt x="1473" y="318"/>
                  </a:cubicBezTo>
                  <a:cubicBezTo>
                    <a:pt x="1483" y="318"/>
                    <a:pt x="850" y="670"/>
                    <a:pt x="1045" y="721"/>
                  </a:cubicBezTo>
                  <a:cubicBezTo>
                    <a:pt x="924" y="693"/>
                    <a:pt x="796" y="678"/>
                    <a:pt x="668" y="678"/>
                  </a:cubicBezTo>
                  <a:cubicBezTo>
                    <a:pt x="559" y="678"/>
                    <a:pt x="449" y="689"/>
                    <a:pt x="343" y="712"/>
                  </a:cubicBezTo>
                  <a:cubicBezTo>
                    <a:pt x="240" y="721"/>
                    <a:pt x="146" y="755"/>
                    <a:pt x="86" y="832"/>
                  </a:cubicBezTo>
                  <a:cubicBezTo>
                    <a:pt x="18" y="892"/>
                    <a:pt x="1" y="1012"/>
                    <a:pt x="61" y="1089"/>
                  </a:cubicBezTo>
                  <a:cubicBezTo>
                    <a:pt x="112" y="1140"/>
                    <a:pt x="206" y="1148"/>
                    <a:pt x="275" y="1157"/>
                  </a:cubicBezTo>
                  <a:cubicBezTo>
                    <a:pt x="935" y="1219"/>
                    <a:pt x="1595" y="1248"/>
                    <a:pt x="2252" y="1248"/>
                  </a:cubicBezTo>
                  <a:cubicBezTo>
                    <a:pt x="2592" y="1248"/>
                    <a:pt x="2931" y="1240"/>
                    <a:pt x="3269" y="1225"/>
                  </a:cubicBezTo>
                  <a:cubicBezTo>
                    <a:pt x="3466" y="1217"/>
                    <a:pt x="3679" y="1191"/>
                    <a:pt x="3816" y="1063"/>
                  </a:cubicBezTo>
                  <a:cubicBezTo>
                    <a:pt x="3645" y="910"/>
                    <a:pt x="3422" y="823"/>
                    <a:pt x="3199" y="823"/>
                  </a:cubicBezTo>
                  <a:cubicBezTo>
                    <a:pt x="3110" y="823"/>
                    <a:pt x="3021" y="837"/>
                    <a:pt x="2935" y="866"/>
                  </a:cubicBezTo>
                  <a:cubicBezTo>
                    <a:pt x="2890" y="647"/>
                    <a:pt x="2671" y="481"/>
                    <a:pt x="2449" y="481"/>
                  </a:cubicBezTo>
                  <a:cubicBezTo>
                    <a:pt x="2420" y="481"/>
                    <a:pt x="2391" y="484"/>
                    <a:pt x="2362" y="490"/>
                  </a:cubicBezTo>
                  <a:cubicBezTo>
                    <a:pt x="2388" y="276"/>
                    <a:pt x="2217" y="53"/>
                    <a:pt x="2003" y="11"/>
                  </a:cubicBezTo>
                  <a:cubicBezTo>
                    <a:pt x="1969" y="4"/>
                    <a:pt x="1939" y="1"/>
                    <a:pt x="19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8556659" y="1643224"/>
              <a:ext cx="319063" cy="133461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8" name="Google Shape;278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10264" y="1386769"/>
              <a:ext cx="584686" cy="351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8"/>
            <p:cNvPicPr preferRelativeResize="0"/>
            <p:nvPr/>
          </p:nvPicPr>
          <p:blipFill rotWithShape="1">
            <a:blip r:embed="rId7">
              <a:alphaModFix/>
            </a:blip>
            <a:srcRect b="-75320" l="20590" r="-20590" t="75320"/>
            <a:stretch/>
          </p:blipFill>
          <p:spPr>
            <a:xfrm>
              <a:off x="6588328" y="1872044"/>
              <a:ext cx="477850" cy="435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8"/>
            <p:cNvPicPr preferRelativeResize="0"/>
            <p:nvPr/>
          </p:nvPicPr>
          <p:blipFill rotWithShape="1">
            <a:blip r:embed="rId8">
              <a:alphaModFix/>
            </a:blip>
            <a:srcRect b="-265130" l="-306990" r="306990" t="265130"/>
            <a:stretch/>
          </p:blipFill>
          <p:spPr>
            <a:xfrm>
              <a:off x="7386450" y="2290850"/>
              <a:ext cx="390021" cy="23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18"/>
            <p:cNvPicPr preferRelativeResize="0"/>
            <p:nvPr/>
          </p:nvPicPr>
          <p:blipFill rotWithShape="1">
            <a:blip r:embed="rId9">
              <a:alphaModFix/>
            </a:blip>
            <a:srcRect b="7780" l="99990" r="-99990" t="-7779"/>
            <a:stretch/>
          </p:blipFill>
          <p:spPr>
            <a:xfrm rot="-496173">
              <a:off x="8553820" y="2784038"/>
              <a:ext cx="551316" cy="1845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" name="Google Shape;282;p18"/>
          <p:cNvSpPr/>
          <p:nvPr/>
        </p:nvSpPr>
        <p:spPr>
          <a:xfrm>
            <a:off x="6344225" y="2437425"/>
            <a:ext cx="637500" cy="771700"/>
          </a:xfrm>
          <a:prstGeom prst="flowChartProcess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"/>
          <p:cNvSpPr/>
          <p:nvPr/>
        </p:nvSpPr>
        <p:spPr>
          <a:xfrm>
            <a:off x="4254575" y="2553925"/>
            <a:ext cx="699000" cy="11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4254575" y="5918050"/>
            <a:ext cx="699000" cy="11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18"/>
          <p:cNvPicPr preferRelativeResize="0"/>
          <p:nvPr/>
        </p:nvPicPr>
        <p:blipFill rotWithShape="1">
          <a:blip r:embed="rId10">
            <a:alphaModFix/>
          </a:blip>
          <a:srcRect b="0" l="0" r="0" t="15711"/>
          <a:stretch/>
        </p:blipFill>
        <p:spPr>
          <a:xfrm rot="1672057">
            <a:off x="9872240" y="568677"/>
            <a:ext cx="3091379" cy="69920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8"/>
          <p:cNvSpPr txBox="1"/>
          <p:nvPr/>
        </p:nvSpPr>
        <p:spPr>
          <a:xfrm>
            <a:off x="7297725" y="1068725"/>
            <a:ext cx="4324500" cy="881100"/>
          </a:xfrm>
          <a:prstGeom prst="rect">
            <a:avLst/>
          </a:prstGeom>
          <a:solidFill>
            <a:srgbClr val="FFFFFF">
              <a:alpha val="666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Decision Tree Report</a:t>
            </a:r>
            <a:endParaRPr b="1"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7" name="Google Shape;287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334194">
            <a:off x="6715828" y="5216461"/>
            <a:ext cx="977068" cy="169427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8"/>
          <p:cNvSpPr txBox="1"/>
          <p:nvPr/>
        </p:nvSpPr>
        <p:spPr>
          <a:xfrm>
            <a:off x="7472450" y="2481100"/>
            <a:ext cx="3902100" cy="4047900"/>
          </a:xfrm>
          <a:prstGeom prst="rect">
            <a:avLst/>
          </a:prstGeom>
          <a:solidFill>
            <a:srgbClr val="FFFFFF">
              <a:alpha val="666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 model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performed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high accuracy and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testing set performed slightly better than the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set, possibly due to the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size of data designated for each set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18"/>
          <p:cNvPicPr preferRelativeResize="0"/>
          <p:nvPr/>
        </p:nvPicPr>
        <p:blipFill rotWithShape="1">
          <a:blip r:embed="rId12">
            <a:alphaModFix/>
          </a:blip>
          <a:srcRect b="47009" l="0" r="19445" t="4043"/>
          <a:stretch/>
        </p:blipFill>
        <p:spPr>
          <a:xfrm>
            <a:off x="6684825" y="5641785"/>
            <a:ext cx="6117350" cy="12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8"/>
          <p:cNvSpPr/>
          <p:nvPr/>
        </p:nvSpPr>
        <p:spPr>
          <a:xfrm>
            <a:off x="6504650" y="5804675"/>
            <a:ext cx="477075" cy="881150"/>
          </a:xfrm>
          <a:prstGeom prst="flowChartProcess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9"/>
          <p:cNvPicPr preferRelativeResize="0"/>
          <p:nvPr/>
        </p:nvPicPr>
        <p:blipFill rotWithShape="1">
          <a:blip r:embed="rId3">
            <a:alphaModFix/>
          </a:blip>
          <a:srcRect b="0" l="0" r="0" t="4141"/>
          <a:stretch/>
        </p:blipFill>
        <p:spPr>
          <a:xfrm>
            <a:off x="191375" y="1098300"/>
            <a:ext cx="9018350" cy="554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9"/>
          <p:cNvSpPr/>
          <p:nvPr/>
        </p:nvSpPr>
        <p:spPr>
          <a:xfrm rot="-5400000">
            <a:off x="8069279" y="2986582"/>
            <a:ext cx="2770076" cy="4766186"/>
          </a:xfrm>
          <a:custGeom>
            <a:rect b="b" l="l" r="r" t="t"/>
            <a:pathLst>
              <a:path extrusionOk="0" h="10383" w="10639">
                <a:moveTo>
                  <a:pt x="75" y="1"/>
                </a:moveTo>
                <a:cubicBezTo>
                  <a:pt x="50" y="1"/>
                  <a:pt x="26" y="5"/>
                  <a:pt x="0" y="13"/>
                </a:cubicBezTo>
                <a:cubicBezTo>
                  <a:pt x="573" y="2965"/>
                  <a:pt x="2370" y="5574"/>
                  <a:pt x="4586" y="7610"/>
                </a:cubicBezTo>
                <a:cubicBezTo>
                  <a:pt x="5518" y="8465"/>
                  <a:pt x="6536" y="9235"/>
                  <a:pt x="7665" y="9791"/>
                </a:cubicBezTo>
                <a:cubicBezTo>
                  <a:pt x="8153" y="10040"/>
                  <a:pt x="8743" y="10348"/>
                  <a:pt x="9299" y="10382"/>
                </a:cubicBezTo>
                <a:cubicBezTo>
                  <a:pt x="9309" y="10382"/>
                  <a:pt x="9319" y="10382"/>
                  <a:pt x="9330" y="10382"/>
                </a:cubicBezTo>
                <a:cubicBezTo>
                  <a:pt x="9657" y="10382"/>
                  <a:pt x="10639" y="10253"/>
                  <a:pt x="10266" y="9740"/>
                </a:cubicBezTo>
                <a:cubicBezTo>
                  <a:pt x="10198" y="9655"/>
                  <a:pt x="10104" y="9612"/>
                  <a:pt x="10010" y="9569"/>
                </a:cubicBezTo>
                <a:cubicBezTo>
                  <a:pt x="9582" y="9398"/>
                  <a:pt x="9154" y="9235"/>
                  <a:pt x="8726" y="9064"/>
                </a:cubicBezTo>
                <a:cubicBezTo>
                  <a:pt x="6827" y="8286"/>
                  <a:pt x="5176" y="7003"/>
                  <a:pt x="3807" y="5480"/>
                </a:cubicBezTo>
                <a:cubicBezTo>
                  <a:pt x="2438" y="3948"/>
                  <a:pt x="1361" y="2195"/>
                  <a:pt x="454" y="355"/>
                </a:cubicBezTo>
                <a:cubicBezTo>
                  <a:pt x="386" y="198"/>
                  <a:pt x="246" y="1"/>
                  <a:pt x="75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4">
            <a:alphaModFix/>
          </a:blip>
          <a:srcRect b="0" l="0" r="51081" t="0"/>
          <a:stretch/>
        </p:blipFill>
        <p:spPr>
          <a:xfrm>
            <a:off x="10265378" y="1631137"/>
            <a:ext cx="2305096" cy="5545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9"/>
          <p:cNvGrpSpPr/>
          <p:nvPr/>
        </p:nvGrpSpPr>
        <p:grpSpPr>
          <a:xfrm>
            <a:off x="7630255" y="248945"/>
            <a:ext cx="4679237" cy="5785509"/>
            <a:chOff x="6588328" y="1386772"/>
            <a:chExt cx="2646627" cy="3272347"/>
          </a:xfrm>
        </p:grpSpPr>
        <p:sp>
          <p:nvSpPr>
            <p:cNvPr id="299" name="Google Shape;299;p19"/>
            <p:cNvSpPr/>
            <p:nvPr/>
          </p:nvSpPr>
          <p:spPr>
            <a:xfrm>
              <a:off x="6743775" y="1386772"/>
              <a:ext cx="423448" cy="133449"/>
            </a:xfrm>
            <a:custGeom>
              <a:rect b="b" l="l" r="r" t="t"/>
              <a:pathLst>
                <a:path extrusionOk="0" h="1248" w="3817">
                  <a:moveTo>
                    <a:pt x="1911" y="1"/>
                  </a:moveTo>
                  <a:cubicBezTo>
                    <a:pt x="1689" y="1"/>
                    <a:pt x="1624" y="197"/>
                    <a:pt x="1472" y="319"/>
                  </a:cubicBezTo>
                  <a:cubicBezTo>
                    <a:pt x="1473" y="319"/>
                    <a:pt x="1473" y="318"/>
                    <a:pt x="1473" y="318"/>
                  </a:cubicBezTo>
                  <a:cubicBezTo>
                    <a:pt x="1483" y="318"/>
                    <a:pt x="850" y="670"/>
                    <a:pt x="1045" y="721"/>
                  </a:cubicBezTo>
                  <a:cubicBezTo>
                    <a:pt x="924" y="693"/>
                    <a:pt x="796" y="678"/>
                    <a:pt x="668" y="678"/>
                  </a:cubicBezTo>
                  <a:cubicBezTo>
                    <a:pt x="559" y="678"/>
                    <a:pt x="449" y="689"/>
                    <a:pt x="343" y="712"/>
                  </a:cubicBezTo>
                  <a:cubicBezTo>
                    <a:pt x="240" y="721"/>
                    <a:pt x="146" y="755"/>
                    <a:pt x="86" y="832"/>
                  </a:cubicBezTo>
                  <a:cubicBezTo>
                    <a:pt x="18" y="892"/>
                    <a:pt x="1" y="1012"/>
                    <a:pt x="61" y="1089"/>
                  </a:cubicBezTo>
                  <a:cubicBezTo>
                    <a:pt x="112" y="1140"/>
                    <a:pt x="206" y="1148"/>
                    <a:pt x="275" y="1157"/>
                  </a:cubicBezTo>
                  <a:cubicBezTo>
                    <a:pt x="935" y="1219"/>
                    <a:pt x="1595" y="1248"/>
                    <a:pt x="2252" y="1248"/>
                  </a:cubicBezTo>
                  <a:cubicBezTo>
                    <a:pt x="2592" y="1248"/>
                    <a:pt x="2931" y="1240"/>
                    <a:pt x="3269" y="1225"/>
                  </a:cubicBezTo>
                  <a:cubicBezTo>
                    <a:pt x="3466" y="1217"/>
                    <a:pt x="3679" y="1191"/>
                    <a:pt x="3816" y="1063"/>
                  </a:cubicBezTo>
                  <a:cubicBezTo>
                    <a:pt x="3645" y="910"/>
                    <a:pt x="3422" y="823"/>
                    <a:pt x="3199" y="823"/>
                  </a:cubicBezTo>
                  <a:cubicBezTo>
                    <a:pt x="3110" y="823"/>
                    <a:pt x="3021" y="837"/>
                    <a:pt x="2935" y="866"/>
                  </a:cubicBezTo>
                  <a:cubicBezTo>
                    <a:pt x="2890" y="647"/>
                    <a:pt x="2671" y="481"/>
                    <a:pt x="2449" y="481"/>
                  </a:cubicBezTo>
                  <a:cubicBezTo>
                    <a:pt x="2420" y="481"/>
                    <a:pt x="2391" y="484"/>
                    <a:pt x="2362" y="490"/>
                  </a:cubicBezTo>
                  <a:cubicBezTo>
                    <a:pt x="2388" y="276"/>
                    <a:pt x="2217" y="53"/>
                    <a:pt x="2003" y="11"/>
                  </a:cubicBezTo>
                  <a:cubicBezTo>
                    <a:pt x="1969" y="4"/>
                    <a:pt x="1939" y="1"/>
                    <a:pt x="19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8556659" y="1643224"/>
              <a:ext cx="319063" cy="133461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1" name="Google Shape;301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58877" y="1436522"/>
              <a:ext cx="584685" cy="43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19"/>
            <p:cNvPicPr preferRelativeResize="0"/>
            <p:nvPr/>
          </p:nvPicPr>
          <p:blipFill rotWithShape="1">
            <a:blip r:embed="rId6">
              <a:alphaModFix/>
            </a:blip>
            <a:srcRect b="-75320" l="20590" r="-20590" t="75320"/>
            <a:stretch/>
          </p:blipFill>
          <p:spPr>
            <a:xfrm>
              <a:off x="6588328" y="1872044"/>
              <a:ext cx="477850" cy="435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19"/>
            <p:cNvPicPr preferRelativeResize="0"/>
            <p:nvPr/>
          </p:nvPicPr>
          <p:blipFill rotWithShape="1">
            <a:blip r:embed="rId7">
              <a:alphaModFix/>
            </a:blip>
            <a:srcRect b="-265130" l="-306990" r="306990" t="265130"/>
            <a:stretch/>
          </p:blipFill>
          <p:spPr>
            <a:xfrm>
              <a:off x="7386450" y="2290850"/>
              <a:ext cx="390021" cy="23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19"/>
            <p:cNvPicPr preferRelativeResize="0"/>
            <p:nvPr/>
          </p:nvPicPr>
          <p:blipFill rotWithShape="1">
            <a:blip r:embed="rId8">
              <a:alphaModFix/>
            </a:blip>
            <a:srcRect b="7780" l="99990" r="-99990" t="-7779"/>
            <a:stretch/>
          </p:blipFill>
          <p:spPr>
            <a:xfrm rot="-496173">
              <a:off x="8553820" y="2784038"/>
              <a:ext cx="551316" cy="1845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19"/>
          <p:cNvSpPr/>
          <p:nvPr/>
        </p:nvSpPr>
        <p:spPr>
          <a:xfrm>
            <a:off x="901875" y="3984625"/>
            <a:ext cx="1971600" cy="47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3743650" y="2902450"/>
            <a:ext cx="753925" cy="478500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19"/>
          <p:cNvCxnSpPr/>
          <p:nvPr/>
        </p:nvCxnSpPr>
        <p:spPr>
          <a:xfrm>
            <a:off x="2235975" y="4906450"/>
            <a:ext cx="637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19"/>
          <p:cNvSpPr txBox="1"/>
          <p:nvPr/>
        </p:nvSpPr>
        <p:spPr>
          <a:xfrm>
            <a:off x="9438125" y="1403275"/>
            <a:ext cx="2581800" cy="4935900"/>
          </a:xfrm>
          <a:prstGeom prst="rect">
            <a:avLst/>
          </a:prstGeom>
          <a:solidFill>
            <a:srgbClr val="FFFFFF">
              <a:alpha val="666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SVM performed with slightly less accuracy and 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precision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than the DT model.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odel was least precise in predicting reptiles.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0D"/>
                </a:solidFill>
                <a:latin typeface="Georgia"/>
                <a:ea typeface="Georgia"/>
                <a:cs typeface="Georgia"/>
                <a:sym typeface="Georgia"/>
              </a:rPr>
              <a:t>Only 20% of the actual instances of "invertebrates" were correctly identified by the model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9" name="Google Shape;309;p19"/>
          <p:cNvSpPr txBox="1"/>
          <p:nvPr/>
        </p:nvSpPr>
        <p:spPr>
          <a:xfrm>
            <a:off x="1196875" y="224225"/>
            <a:ext cx="6552300" cy="699000"/>
          </a:xfrm>
          <a:prstGeom prst="rect">
            <a:avLst/>
          </a:prstGeom>
          <a:solidFill>
            <a:srgbClr val="FFFFFF">
              <a:alpha val="666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SVM Classification Report</a:t>
            </a:r>
            <a:endParaRPr b="1"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0" name="Google Shape;31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8663494" y="5681251"/>
            <a:ext cx="1714625" cy="11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63561" y="68610"/>
            <a:ext cx="756355" cy="5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8D08C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"/>
          <p:cNvSpPr/>
          <p:nvPr/>
        </p:nvSpPr>
        <p:spPr>
          <a:xfrm rot="-5400000">
            <a:off x="8069279" y="2986582"/>
            <a:ext cx="2770076" cy="4766186"/>
          </a:xfrm>
          <a:custGeom>
            <a:rect b="b" l="l" r="r" t="t"/>
            <a:pathLst>
              <a:path extrusionOk="0" h="10383" w="10639">
                <a:moveTo>
                  <a:pt x="75" y="1"/>
                </a:moveTo>
                <a:cubicBezTo>
                  <a:pt x="50" y="1"/>
                  <a:pt x="26" y="5"/>
                  <a:pt x="0" y="13"/>
                </a:cubicBezTo>
                <a:cubicBezTo>
                  <a:pt x="573" y="2965"/>
                  <a:pt x="2370" y="5574"/>
                  <a:pt x="4586" y="7610"/>
                </a:cubicBezTo>
                <a:cubicBezTo>
                  <a:pt x="5518" y="8465"/>
                  <a:pt x="6536" y="9235"/>
                  <a:pt x="7665" y="9791"/>
                </a:cubicBezTo>
                <a:cubicBezTo>
                  <a:pt x="8153" y="10040"/>
                  <a:pt x="8743" y="10348"/>
                  <a:pt x="9299" y="10382"/>
                </a:cubicBezTo>
                <a:cubicBezTo>
                  <a:pt x="9309" y="10382"/>
                  <a:pt x="9319" y="10382"/>
                  <a:pt x="9330" y="10382"/>
                </a:cubicBezTo>
                <a:cubicBezTo>
                  <a:pt x="9657" y="10382"/>
                  <a:pt x="10639" y="10253"/>
                  <a:pt x="10266" y="9740"/>
                </a:cubicBezTo>
                <a:cubicBezTo>
                  <a:pt x="10198" y="9655"/>
                  <a:pt x="10104" y="9612"/>
                  <a:pt x="10010" y="9569"/>
                </a:cubicBezTo>
                <a:cubicBezTo>
                  <a:pt x="9582" y="9398"/>
                  <a:pt x="9154" y="9235"/>
                  <a:pt x="8726" y="9064"/>
                </a:cubicBezTo>
                <a:cubicBezTo>
                  <a:pt x="6827" y="8286"/>
                  <a:pt x="5176" y="7003"/>
                  <a:pt x="3807" y="5480"/>
                </a:cubicBezTo>
                <a:cubicBezTo>
                  <a:pt x="2438" y="3948"/>
                  <a:pt x="1361" y="2195"/>
                  <a:pt x="454" y="355"/>
                </a:cubicBezTo>
                <a:cubicBezTo>
                  <a:pt x="386" y="198"/>
                  <a:pt x="246" y="1"/>
                  <a:pt x="75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20"/>
          <p:cNvPicPr preferRelativeResize="0"/>
          <p:nvPr/>
        </p:nvPicPr>
        <p:blipFill rotWithShape="1">
          <a:blip r:embed="rId3">
            <a:alphaModFix/>
          </a:blip>
          <a:srcRect b="56999" l="0" r="51081" t="-57000"/>
          <a:stretch/>
        </p:blipFill>
        <p:spPr>
          <a:xfrm>
            <a:off x="9422925" y="1591975"/>
            <a:ext cx="2769075" cy="5266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20"/>
          <p:cNvGrpSpPr/>
          <p:nvPr/>
        </p:nvGrpSpPr>
        <p:grpSpPr>
          <a:xfrm>
            <a:off x="263749" y="264398"/>
            <a:ext cx="12045388" cy="6790044"/>
            <a:chOff x="3137568" y="1436522"/>
            <a:chExt cx="6097387" cy="3840523"/>
          </a:xfrm>
        </p:grpSpPr>
        <p:sp>
          <p:nvSpPr>
            <p:cNvPr id="319" name="Google Shape;319;p20"/>
            <p:cNvSpPr/>
            <p:nvPr/>
          </p:nvSpPr>
          <p:spPr>
            <a:xfrm>
              <a:off x="3137568" y="1738596"/>
              <a:ext cx="423448" cy="133449"/>
            </a:xfrm>
            <a:custGeom>
              <a:rect b="b" l="l" r="r" t="t"/>
              <a:pathLst>
                <a:path extrusionOk="0" h="1248" w="3817">
                  <a:moveTo>
                    <a:pt x="1911" y="1"/>
                  </a:moveTo>
                  <a:cubicBezTo>
                    <a:pt x="1689" y="1"/>
                    <a:pt x="1624" y="197"/>
                    <a:pt x="1472" y="319"/>
                  </a:cubicBezTo>
                  <a:cubicBezTo>
                    <a:pt x="1473" y="319"/>
                    <a:pt x="1473" y="318"/>
                    <a:pt x="1473" y="318"/>
                  </a:cubicBezTo>
                  <a:cubicBezTo>
                    <a:pt x="1483" y="318"/>
                    <a:pt x="850" y="670"/>
                    <a:pt x="1045" y="721"/>
                  </a:cubicBezTo>
                  <a:cubicBezTo>
                    <a:pt x="924" y="693"/>
                    <a:pt x="796" y="678"/>
                    <a:pt x="668" y="678"/>
                  </a:cubicBezTo>
                  <a:cubicBezTo>
                    <a:pt x="559" y="678"/>
                    <a:pt x="449" y="689"/>
                    <a:pt x="343" y="712"/>
                  </a:cubicBezTo>
                  <a:cubicBezTo>
                    <a:pt x="240" y="721"/>
                    <a:pt x="146" y="755"/>
                    <a:pt x="86" y="832"/>
                  </a:cubicBezTo>
                  <a:cubicBezTo>
                    <a:pt x="18" y="892"/>
                    <a:pt x="1" y="1012"/>
                    <a:pt x="61" y="1089"/>
                  </a:cubicBezTo>
                  <a:cubicBezTo>
                    <a:pt x="112" y="1140"/>
                    <a:pt x="206" y="1148"/>
                    <a:pt x="275" y="1157"/>
                  </a:cubicBezTo>
                  <a:cubicBezTo>
                    <a:pt x="935" y="1219"/>
                    <a:pt x="1595" y="1248"/>
                    <a:pt x="2252" y="1248"/>
                  </a:cubicBezTo>
                  <a:cubicBezTo>
                    <a:pt x="2592" y="1248"/>
                    <a:pt x="2931" y="1240"/>
                    <a:pt x="3269" y="1225"/>
                  </a:cubicBezTo>
                  <a:cubicBezTo>
                    <a:pt x="3466" y="1217"/>
                    <a:pt x="3679" y="1191"/>
                    <a:pt x="3816" y="1063"/>
                  </a:cubicBezTo>
                  <a:cubicBezTo>
                    <a:pt x="3645" y="910"/>
                    <a:pt x="3422" y="823"/>
                    <a:pt x="3199" y="823"/>
                  </a:cubicBezTo>
                  <a:cubicBezTo>
                    <a:pt x="3110" y="823"/>
                    <a:pt x="3021" y="837"/>
                    <a:pt x="2935" y="866"/>
                  </a:cubicBezTo>
                  <a:cubicBezTo>
                    <a:pt x="2890" y="647"/>
                    <a:pt x="2671" y="481"/>
                    <a:pt x="2449" y="481"/>
                  </a:cubicBezTo>
                  <a:cubicBezTo>
                    <a:pt x="2420" y="481"/>
                    <a:pt x="2391" y="484"/>
                    <a:pt x="2362" y="490"/>
                  </a:cubicBezTo>
                  <a:cubicBezTo>
                    <a:pt x="2388" y="276"/>
                    <a:pt x="2217" y="53"/>
                    <a:pt x="2003" y="11"/>
                  </a:cubicBezTo>
                  <a:cubicBezTo>
                    <a:pt x="1969" y="4"/>
                    <a:pt x="1939" y="1"/>
                    <a:pt x="19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5514222" y="1587553"/>
              <a:ext cx="319063" cy="133461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1" name="Google Shape;321;p20"/>
            <p:cNvPicPr preferRelativeResize="0"/>
            <p:nvPr/>
          </p:nvPicPr>
          <p:blipFill rotWithShape="1">
            <a:blip r:embed="rId4">
              <a:alphaModFix/>
            </a:blip>
            <a:srcRect b="33889" l="391319" r="-391319" t="-33890"/>
            <a:stretch/>
          </p:blipFill>
          <p:spPr>
            <a:xfrm>
              <a:off x="7658877" y="1436522"/>
              <a:ext cx="584685" cy="435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5">
              <a:alphaModFix/>
            </a:blip>
            <a:srcRect b="-75320" l="20590" r="-20590" t="75320"/>
            <a:stretch/>
          </p:blipFill>
          <p:spPr>
            <a:xfrm>
              <a:off x="6588328" y="1872044"/>
              <a:ext cx="477850" cy="435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0"/>
            <p:cNvPicPr preferRelativeResize="0"/>
            <p:nvPr/>
          </p:nvPicPr>
          <p:blipFill rotWithShape="1">
            <a:blip r:embed="rId6">
              <a:alphaModFix/>
            </a:blip>
            <a:srcRect b="261680" l="-182930" r="182930" t="-261680"/>
            <a:stretch/>
          </p:blipFill>
          <p:spPr>
            <a:xfrm>
              <a:off x="7386450" y="2290850"/>
              <a:ext cx="390021" cy="238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0"/>
            <p:cNvPicPr preferRelativeResize="0"/>
            <p:nvPr/>
          </p:nvPicPr>
          <p:blipFill rotWithShape="1">
            <a:blip r:embed="rId7">
              <a:alphaModFix/>
            </a:blip>
            <a:srcRect b="6490" l="540470" r="-540470" t="-6490"/>
            <a:stretch/>
          </p:blipFill>
          <p:spPr>
            <a:xfrm>
              <a:off x="7878600" y="4013853"/>
              <a:ext cx="1141050" cy="1263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0"/>
            <p:cNvPicPr preferRelativeResize="0"/>
            <p:nvPr/>
          </p:nvPicPr>
          <p:blipFill rotWithShape="1">
            <a:blip r:embed="rId8">
              <a:alphaModFix/>
            </a:blip>
            <a:srcRect b="7780" l="99990" r="-99990" t="-7779"/>
            <a:stretch/>
          </p:blipFill>
          <p:spPr>
            <a:xfrm rot="-496173">
              <a:off x="8553820" y="2784038"/>
              <a:ext cx="551316" cy="1845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20"/>
          <p:cNvSpPr txBox="1"/>
          <p:nvPr/>
        </p:nvSpPr>
        <p:spPr>
          <a:xfrm>
            <a:off x="1191825" y="426275"/>
            <a:ext cx="45381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Decision Tree Graph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775" y="2448725"/>
            <a:ext cx="7986025" cy="45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0"/>
          <p:cNvSpPr txBox="1"/>
          <p:nvPr/>
        </p:nvSpPr>
        <p:spPr>
          <a:xfrm>
            <a:off x="89775" y="1227200"/>
            <a:ext cx="77715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of the decision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boundaries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created by the decision tree model.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80162" y="3886917"/>
            <a:ext cx="1817670" cy="325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86902" y="4924825"/>
            <a:ext cx="1546923" cy="277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 rotWithShape="1">
          <a:blip r:embed="rId11">
            <a:alphaModFix/>
          </a:blip>
          <a:srcRect b="26199" l="0" r="13096" t="0"/>
          <a:stretch/>
        </p:blipFill>
        <p:spPr>
          <a:xfrm>
            <a:off x="5729913" y="6140512"/>
            <a:ext cx="6598465" cy="127795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/>
          <p:nvPr/>
        </p:nvSpPr>
        <p:spPr>
          <a:xfrm>
            <a:off x="9222468" y="177052"/>
            <a:ext cx="580200" cy="580200"/>
          </a:xfrm>
          <a:prstGeom prst="ellipse">
            <a:avLst/>
          </a:prstGeom>
          <a:solidFill>
            <a:srgbClr val="FFFFFF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9368425" y="322996"/>
            <a:ext cx="288300" cy="288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20"/>
          <p:cNvPicPr preferRelativeResize="0"/>
          <p:nvPr/>
        </p:nvPicPr>
        <p:blipFill rotWithShape="1">
          <a:blip r:embed="rId3">
            <a:alphaModFix/>
          </a:blip>
          <a:srcRect b="33532" l="0" r="35408" t="0"/>
          <a:stretch/>
        </p:blipFill>
        <p:spPr>
          <a:xfrm>
            <a:off x="8857225" y="2897550"/>
            <a:ext cx="3650775" cy="41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0"/>
          <p:cNvPicPr preferRelativeResize="0"/>
          <p:nvPr/>
        </p:nvPicPr>
        <p:blipFill rotWithShape="1">
          <a:blip r:embed="rId10">
            <a:alphaModFix/>
          </a:blip>
          <a:srcRect b="8109" l="-5210" r="5209" t="-8110"/>
          <a:stretch/>
        </p:blipFill>
        <p:spPr>
          <a:xfrm>
            <a:off x="7933825" y="-1020050"/>
            <a:ext cx="4766175" cy="807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6561" y="337910"/>
            <a:ext cx="756355" cy="5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1278" y="1006172"/>
            <a:ext cx="970900" cy="72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/>
        </p:nvSpPr>
        <p:spPr>
          <a:xfrm>
            <a:off x="716375" y="1732700"/>
            <a:ext cx="4309800" cy="21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21"/>
          <p:cNvGrpSpPr/>
          <p:nvPr/>
        </p:nvGrpSpPr>
        <p:grpSpPr>
          <a:xfrm>
            <a:off x="-1053553" y="-192005"/>
            <a:ext cx="13550671" cy="7661862"/>
            <a:chOff x="-167847" y="-118389"/>
            <a:chExt cx="12674839" cy="7166646"/>
          </a:xfrm>
        </p:grpSpPr>
        <p:pic>
          <p:nvPicPr>
            <p:cNvPr id="344" name="Google Shape;344;p21"/>
            <p:cNvPicPr preferRelativeResize="0"/>
            <p:nvPr/>
          </p:nvPicPr>
          <p:blipFill rotWithShape="1">
            <a:blip r:embed="rId3">
              <a:alphaModFix/>
            </a:blip>
            <a:srcRect b="0" l="0" r="35408" t="0"/>
            <a:stretch/>
          </p:blipFill>
          <p:spPr>
            <a:xfrm>
              <a:off x="9521010" y="1456659"/>
              <a:ext cx="2672827" cy="4870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376" y="198819"/>
              <a:ext cx="3486643" cy="2225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21081" y="103304"/>
              <a:ext cx="3785911" cy="2416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1"/>
            <p:cNvPicPr preferRelativeResize="0"/>
            <p:nvPr/>
          </p:nvPicPr>
          <p:blipFill rotWithShape="1">
            <a:blip r:embed="rId6">
              <a:alphaModFix/>
            </a:blip>
            <a:srcRect b="9543" l="20432" r="0" t="0"/>
            <a:stretch/>
          </p:blipFill>
          <p:spPr>
            <a:xfrm>
              <a:off x="816440" y="1740918"/>
              <a:ext cx="3442755" cy="4728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7200010">
              <a:off x="462223" y="1258927"/>
              <a:ext cx="1402520" cy="1670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8834627" y="4858877"/>
              <a:ext cx="1008685" cy="16678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0" name="Google Shape;350;p21"/>
            <p:cNvGrpSpPr/>
            <p:nvPr/>
          </p:nvGrpSpPr>
          <p:grpSpPr>
            <a:xfrm>
              <a:off x="8279327" y="282505"/>
              <a:ext cx="858858" cy="858858"/>
              <a:chOff x="1037825" y="122625"/>
              <a:chExt cx="709800" cy="709800"/>
            </a:xfrm>
          </p:grpSpPr>
          <p:sp>
            <p:nvSpPr>
              <p:cNvPr id="351" name="Google Shape;351;p21"/>
              <p:cNvSpPr/>
              <p:nvPr/>
            </p:nvSpPr>
            <p:spPr>
              <a:xfrm>
                <a:off x="1037825" y="122625"/>
                <a:ext cx="709800" cy="709800"/>
              </a:xfrm>
              <a:prstGeom prst="ellipse">
                <a:avLst/>
              </a:prstGeom>
              <a:solidFill>
                <a:srgbClr val="FFFFFF">
                  <a:alpha val="2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1168475" y="253275"/>
                <a:ext cx="448500" cy="448500"/>
              </a:xfrm>
              <a:prstGeom prst="ellipse">
                <a:avLst/>
              </a:prstGeom>
              <a:solidFill>
                <a:srgbClr val="FFFFFF">
                  <a:alpha val="60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1281275" y="366075"/>
                <a:ext cx="222900" cy="2229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4" name="Google Shape;354;p21"/>
            <p:cNvSpPr/>
            <p:nvPr/>
          </p:nvSpPr>
          <p:spPr>
            <a:xfrm>
              <a:off x="5241699" y="445494"/>
              <a:ext cx="438266" cy="164985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6360402" y="759191"/>
              <a:ext cx="354924" cy="164978"/>
            </a:xfrm>
            <a:custGeom>
              <a:rect b="b" l="l" r="r" t="t"/>
              <a:pathLst>
                <a:path extrusionOk="0" h="1229" w="2644">
                  <a:moveTo>
                    <a:pt x="888" y="0"/>
                  </a:moveTo>
                  <a:cubicBezTo>
                    <a:pt x="798" y="0"/>
                    <a:pt x="706" y="25"/>
                    <a:pt x="633" y="77"/>
                  </a:cubicBezTo>
                  <a:cubicBezTo>
                    <a:pt x="428" y="223"/>
                    <a:pt x="300" y="676"/>
                    <a:pt x="462" y="882"/>
                  </a:cubicBezTo>
                  <a:cubicBezTo>
                    <a:pt x="368" y="890"/>
                    <a:pt x="283" y="899"/>
                    <a:pt x="197" y="924"/>
                  </a:cubicBezTo>
                  <a:cubicBezTo>
                    <a:pt x="146" y="933"/>
                    <a:pt x="77" y="967"/>
                    <a:pt x="43" y="1010"/>
                  </a:cubicBezTo>
                  <a:cubicBezTo>
                    <a:pt x="0" y="1061"/>
                    <a:pt x="0" y="1138"/>
                    <a:pt x="60" y="1164"/>
                  </a:cubicBezTo>
                  <a:cubicBezTo>
                    <a:pt x="86" y="1172"/>
                    <a:pt x="112" y="1189"/>
                    <a:pt x="146" y="1189"/>
                  </a:cubicBezTo>
                  <a:cubicBezTo>
                    <a:pt x="467" y="1215"/>
                    <a:pt x="789" y="1228"/>
                    <a:pt x="1112" y="1228"/>
                  </a:cubicBezTo>
                  <a:cubicBezTo>
                    <a:pt x="1547" y="1228"/>
                    <a:pt x="1984" y="1204"/>
                    <a:pt x="2421" y="1155"/>
                  </a:cubicBezTo>
                  <a:cubicBezTo>
                    <a:pt x="2481" y="1147"/>
                    <a:pt x="2550" y="1130"/>
                    <a:pt x="2592" y="1087"/>
                  </a:cubicBezTo>
                  <a:cubicBezTo>
                    <a:pt x="2644" y="1035"/>
                    <a:pt x="2644" y="950"/>
                    <a:pt x="2601" y="890"/>
                  </a:cubicBezTo>
                  <a:cubicBezTo>
                    <a:pt x="2558" y="822"/>
                    <a:pt x="2498" y="779"/>
                    <a:pt x="2430" y="762"/>
                  </a:cubicBezTo>
                  <a:cubicBezTo>
                    <a:pt x="2347" y="724"/>
                    <a:pt x="2260" y="707"/>
                    <a:pt x="2173" y="707"/>
                  </a:cubicBezTo>
                  <a:cubicBezTo>
                    <a:pt x="2080" y="707"/>
                    <a:pt x="1988" y="727"/>
                    <a:pt x="1899" y="762"/>
                  </a:cubicBezTo>
                  <a:cubicBezTo>
                    <a:pt x="1849" y="515"/>
                    <a:pt x="1620" y="361"/>
                    <a:pt x="1385" y="361"/>
                  </a:cubicBezTo>
                  <a:cubicBezTo>
                    <a:pt x="1343" y="361"/>
                    <a:pt x="1300" y="366"/>
                    <a:pt x="1258" y="377"/>
                  </a:cubicBezTo>
                  <a:cubicBezTo>
                    <a:pt x="1300" y="133"/>
                    <a:pt x="1097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5171753" y="5473454"/>
              <a:ext cx="578198" cy="246780"/>
            </a:xfrm>
            <a:custGeom>
              <a:rect b="b" l="l" r="r" t="t"/>
              <a:pathLst>
                <a:path extrusionOk="0" h="1203" w="2876">
                  <a:moveTo>
                    <a:pt x="1029" y="0"/>
                  </a:moveTo>
                  <a:cubicBezTo>
                    <a:pt x="1011" y="0"/>
                    <a:pt x="994" y="2"/>
                    <a:pt x="976" y="4"/>
                  </a:cubicBezTo>
                  <a:cubicBezTo>
                    <a:pt x="685" y="38"/>
                    <a:pt x="677" y="252"/>
                    <a:pt x="505" y="432"/>
                  </a:cubicBezTo>
                  <a:cubicBezTo>
                    <a:pt x="386" y="552"/>
                    <a:pt x="206" y="560"/>
                    <a:pt x="95" y="688"/>
                  </a:cubicBezTo>
                  <a:cubicBezTo>
                    <a:pt x="9" y="791"/>
                    <a:pt x="1" y="954"/>
                    <a:pt x="86" y="1065"/>
                  </a:cubicBezTo>
                  <a:cubicBezTo>
                    <a:pt x="180" y="1176"/>
                    <a:pt x="360" y="1202"/>
                    <a:pt x="514" y="1202"/>
                  </a:cubicBezTo>
                  <a:cubicBezTo>
                    <a:pt x="542" y="1202"/>
                    <a:pt x="570" y="1202"/>
                    <a:pt x="598" y="1202"/>
                  </a:cubicBezTo>
                  <a:cubicBezTo>
                    <a:pt x="1288" y="1202"/>
                    <a:pt x="1970" y="1103"/>
                    <a:pt x="2653" y="979"/>
                  </a:cubicBezTo>
                  <a:cubicBezTo>
                    <a:pt x="2738" y="954"/>
                    <a:pt x="2824" y="937"/>
                    <a:pt x="2858" y="860"/>
                  </a:cubicBezTo>
                  <a:cubicBezTo>
                    <a:pt x="2875" y="808"/>
                    <a:pt x="2858" y="740"/>
                    <a:pt x="2815" y="688"/>
                  </a:cubicBezTo>
                  <a:cubicBezTo>
                    <a:pt x="2730" y="569"/>
                    <a:pt x="2576" y="526"/>
                    <a:pt x="2439" y="526"/>
                  </a:cubicBezTo>
                  <a:cubicBezTo>
                    <a:pt x="2302" y="526"/>
                    <a:pt x="2174" y="577"/>
                    <a:pt x="2028" y="620"/>
                  </a:cubicBezTo>
                  <a:cubicBezTo>
                    <a:pt x="2028" y="483"/>
                    <a:pt x="1951" y="355"/>
                    <a:pt x="1831" y="312"/>
                  </a:cubicBezTo>
                  <a:cubicBezTo>
                    <a:pt x="1799" y="301"/>
                    <a:pt x="1764" y="296"/>
                    <a:pt x="1729" y="296"/>
                  </a:cubicBezTo>
                  <a:cubicBezTo>
                    <a:pt x="1630" y="296"/>
                    <a:pt x="1532" y="341"/>
                    <a:pt x="1481" y="423"/>
                  </a:cubicBezTo>
                  <a:cubicBezTo>
                    <a:pt x="1481" y="193"/>
                    <a:pt x="1253" y="0"/>
                    <a:pt x="1029" y="0"/>
                  </a:cubicBezTo>
                  <a:close/>
                </a:path>
              </a:pathLst>
            </a:custGeom>
            <a:solidFill>
              <a:srgbClr val="FFFF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7" name="Google Shape;357;p21"/>
            <p:cNvPicPr preferRelativeResize="0"/>
            <p:nvPr/>
          </p:nvPicPr>
          <p:blipFill rotWithShape="1">
            <a:blip r:embed="rId9">
              <a:alphaModFix/>
            </a:blip>
            <a:srcRect b="0" l="0" r="0" t="21722"/>
            <a:stretch/>
          </p:blipFill>
          <p:spPr>
            <a:xfrm>
              <a:off x="520081" y="27528"/>
              <a:ext cx="2340472" cy="672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1"/>
            <p:cNvPicPr preferRelativeResize="0"/>
            <p:nvPr/>
          </p:nvPicPr>
          <p:blipFill rotWithShape="1">
            <a:blip r:embed="rId10">
              <a:alphaModFix/>
            </a:blip>
            <a:srcRect b="0" l="0" r="0" t="15711"/>
            <a:stretch/>
          </p:blipFill>
          <p:spPr>
            <a:xfrm>
              <a:off x="1487682" y="-118389"/>
              <a:ext cx="3624165" cy="1000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21"/>
            <p:cNvPicPr preferRelativeResize="0"/>
            <p:nvPr/>
          </p:nvPicPr>
          <p:blipFill rotWithShape="1">
            <a:blip r:embed="rId11">
              <a:alphaModFix/>
            </a:blip>
            <a:srcRect b="36191" l="0" r="0" t="0"/>
            <a:stretch/>
          </p:blipFill>
          <p:spPr>
            <a:xfrm rot="4500005">
              <a:off x="1036105" y="2059587"/>
              <a:ext cx="578195" cy="1446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21"/>
            <p:cNvPicPr preferRelativeResize="0"/>
            <p:nvPr/>
          </p:nvPicPr>
          <p:blipFill rotWithShape="1">
            <a:blip r:embed="rId12">
              <a:alphaModFix/>
            </a:blip>
            <a:srcRect b="51052" l="0" r="0" t="0"/>
            <a:stretch/>
          </p:blipFill>
          <p:spPr>
            <a:xfrm>
              <a:off x="566424" y="5699077"/>
              <a:ext cx="6902414" cy="7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2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944582" y="1048227"/>
              <a:ext cx="578199" cy="527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2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382119" y="841677"/>
              <a:ext cx="471925" cy="288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864706" y="1028470"/>
              <a:ext cx="354923" cy="216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1"/>
            <p:cNvPicPr preferRelativeResize="0"/>
            <p:nvPr/>
          </p:nvPicPr>
          <p:blipFill rotWithShape="1">
            <a:blip r:embed="rId12">
              <a:alphaModFix/>
            </a:blip>
            <a:srcRect b="51052" l="0" r="19445" t="0"/>
            <a:stretch/>
          </p:blipFill>
          <p:spPr>
            <a:xfrm>
              <a:off x="6693184" y="5699071"/>
              <a:ext cx="5560101" cy="7705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 rot="-1709332">
              <a:off x="6291507" y="5705854"/>
              <a:ext cx="1198664" cy="1124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 rot="1334197">
              <a:off x="3653922" y="5085026"/>
              <a:ext cx="907807" cy="1574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 flipH="1" rot="-1901178">
              <a:off x="-314991" y="2985642"/>
              <a:ext cx="4639147" cy="756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160814" y="440597"/>
              <a:ext cx="2070189" cy="51944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21"/>
          <p:cNvSpPr txBox="1"/>
          <p:nvPr/>
        </p:nvSpPr>
        <p:spPr>
          <a:xfrm>
            <a:off x="2011775" y="281650"/>
            <a:ext cx="7644300" cy="7716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Importance Visualizations</a:t>
            </a:r>
            <a:endParaRPr b="1" sz="2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366925" y="1427777"/>
            <a:ext cx="11182500" cy="1950300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Used matplotlib to visualize the features by their importance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SVM considered </a:t>
            </a:r>
            <a:r>
              <a:rPr b="1"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air-breather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as the most important feature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Decision Tree considered </a:t>
            </a:r>
            <a:r>
              <a:rPr b="1"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milk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 the most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important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feature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2 models learn from data using different approaches, leading to the variation in feature importance.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71" name="Google Shape;371;p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6500" y="4232100"/>
            <a:ext cx="6016400" cy="3638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2" name="Google Shape;372;p21"/>
          <p:cNvPicPr preferRelativeResize="0"/>
          <p:nvPr/>
        </p:nvPicPr>
        <p:blipFill rotWithShape="1">
          <a:blip r:embed="rId20">
            <a:alphaModFix/>
          </a:blip>
          <a:srcRect b="0" l="1584" r="0" t="0"/>
          <a:stretch/>
        </p:blipFill>
        <p:spPr>
          <a:xfrm>
            <a:off x="5246000" y="3496325"/>
            <a:ext cx="6741500" cy="31527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